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2" r:id="rId3"/>
    <p:sldId id="258" r:id="rId4"/>
    <p:sldId id="281" r:id="rId5"/>
    <p:sldId id="259" r:id="rId6"/>
    <p:sldId id="282" r:id="rId7"/>
    <p:sldId id="273" r:id="rId8"/>
    <p:sldId id="280" r:id="rId9"/>
    <p:sldId id="263" r:id="rId10"/>
    <p:sldId id="262" r:id="rId11"/>
    <p:sldId id="274" r:id="rId12"/>
    <p:sldId id="264" r:id="rId13"/>
    <p:sldId id="278" r:id="rId14"/>
    <p:sldId id="266" r:id="rId15"/>
    <p:sldId id="267" r:id="rId16"/>
  </p:sldIdLst>
  <p:sldSz cx="9144000" cy="6858000" type="screen4x3"/>
  <p:notesSz cx="7010400" cy="92360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o ESCUDERO BUSTAMANTE" initials="JEB" lastIdx="2" clrIdx="0">
    <p:extLst>
      <p:ext uri="{19B8F6BF-5375-455C-9EA6-DF929625EA0E}">
        <p15:presenceInfo xmlns:p15="http://schemas.microsoft.com/office/powerpoint/2012/main" userId="S-1-5-21-4267282193-1917571073-1218917746-135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Sheet1!$C$3</c:f>
              <c:strCache>
                <c:ptCount val="1"/>
                <c:pt idx="0">
                  <c:v>With salary increases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Sheet1!$D$2:$K$2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strCache>
            </c:strRef>
          </c:cat>
          <c:val>
            <c:numRef>
              <c:f>Sheet1!$D$3:$K$3</c:f>
              <c:numCache>
                <c:formatCode>General</c:formatCode>
                <c:ptCount val="8"/>
                <c:pt idx="0">
                  <c:v>284.3</c:v>
                </c:pt>
                <c:pt idx="1">
                  <c:v>283.3</c:v>
                </c:pt>
                <c:pt idx="2">
                  <c:v>294.7</c:v>
                </c:pt>
                <c:pt idx="3">
                  <c:v>305.887</c:v>
                </c:pt>
                <c:pt idx="4">
                  <c:v>307.47199999999998</c:v>
                </c:pt>
                <c:pt idx="5">
                  <c:v>314.96499999999997</c:v>
                </c:pt>
                <c:pt idx="6">
                  <c:v>337.9</c:v>
                </c:pt>
                <c:pt idx="7">
                  <c:v>356.4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C5-488C-9861-C684F3F136A1}"/>
            </c:ext>
          </c:extLst>
        </c:ser>
        <c:ser>
          <c:idx val="1"/>
          <c:order val="1"/>
          <c:tx>
            <c:strRef>
              <c:f>Sheet1!$C$4</c:f>
              <c:strCache>
                <c:ptCount val="1"/>
                <c:pt idx="0">
                  <c:v>Without salary increases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Sheet1!$D$2:$K$2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strCache>
            </c:strRef>
          </c:cat>
          <c:val>
            <c:numRef>
              <c:f>Sheet1!$D$4:$K$4</c:f>
              <c:numCache>
                <c:formatCode>General</c:formatCode>
                <c:ptCount val="8"/>
                <c:pt idx="0">
                  <c:v>284.3</c:v>
                </c:pt>
                <c:pt idx="1">
                  <c:v>283.3</c:v>
                </c:pt>
                <c:pt idx="2">
                  <c:v>288.63858961802157</c:v>
                </c:pt>
                <c:pt idx="3">
                  <c:v>290.02468016759383</c:v>
                </c:pt>
                <c:pt idx="4">
                  <c:v>287.21919915817597</c:v>
                </c:pt>
                <c:pt idx="5">
                  <c:v>289.30053540191057</c:v>
                </c:pt>
                <c:pt idx="6">
                  <c:v>304.2810885377105</c:v>
                </c:pt>
                <c:pt idx="7">
                  <c:v>311.29045162220365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C5-488C-9861-C684F3F136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8109936"/>
        <c:axId val="14306576"/>
      </c:lineChart>
      <c:catAx>
        <c:axId val="308109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06576"/>
        <c:crosses val="autoZero"/>
        <c:auto val="1"/>
        <c:lblAlgn val="ctr"/>
        <c:lblOffset val="100"/>
        <c:noMultiLvlLbl val="0"/>
      </c:catAx>
      <c:valAx>
        <c:axId val="14306576"/>
        <c:scaling>
          <c:orientation val="minMax"/>
          <c:min val="2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8109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Sheet2!$B$7</c:f>
              <c:strCache>
                <c:ptCount val="1"/>
                <c:pt idx="0">
                  <c:v>Seconded staff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Sheet2!$C$6:$I$6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Sheet2!$C$7:$I$7</c:f>
              <c:numCache>
                <c:formatCode>0.0</c:formatCode>
                <c:ptCount val="7"/>
                <c:pt idx="0">
                  <c:v>149.62</c:v>
                </c:pt>
                <c:pt idx="1">
                  <c:v>147.721</c:v>
                </c:pt>
                <c:pt idx="2">
                  <c:v>147.6</c:v>
                </c:pt>
                <c:pt idx="3">
                  <c:v>139.80000000000001</c:v>
                </c:pt>
                <c:pt idx="4">
                  <c:v>135.80000000000001</c:v>
                </c:pt>
                <c:pt idx="5">
                  <c:v>144.80000000000001</c:v>
                </c:pt>
                <c:pt idx="6">
                  <c:v>152.1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A9-40E4-BA47-A0C146AD5A86}"/>
            </c:ext>
          </c:extLst>
        </c:ser>
        <c:ser>
          <c:idx val="1"/>
          <c:order val="1"/>
          <c:tx>
            <c:strRef>
              <c:f>Sheet2!$B$8</c:f>
              <c:strCache>
                <c:ptCount val="1"/>
                <c:pt idx="0">
                  <c:v>Locally recruited teachers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numRef>
              <c:f>Sheet2!$C$6:$I$6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Sheet2!$C$8:$I$8</c:f>
              <c:numCache>
                <c:formatCode>0.0</c:formatCode>
                <c:ptCount val="7"/>
                <c:pt idx="0" formatCode="General">
                  <c:v>54.8</c:v>
                </c:pt>
                <c:pt idx="1">
                  <c:v>61.432000000000002</c:v>
                </c:pt>
                <c:pt idx="2">
                  <c:v>70.5</c:v>
                </c:pt>
                <c:pt idx="3">
                  <c:v>74.7</c:v>
                </c:pt>
                <c:pt idx="4">
                  <c:v>81.7</c:v>
                </c:pt>
                <c:pt idx="5">
                  <c:v>90.3</c:v>
                </c:pt>
                <c:pt idx="6">
                  <c:v>88.1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A9-40E4-BA47-A0C146AD5A86}"/>
            </c:ext>
          </c:extLst>
        </c:ser>
        <c:ser>
          <c:idx val="2"/>
          <c:order val="2"/>
          <c:tx>
            <c:strRef>
              <c:f>Sheet2!$B$9</c:f>
              <c:strCache>
                <c:ptCount val="1"/>
                <c:pt idx="0">
                  <c:v>Administrative staff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Sheet2!$C$6:$I$6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Sheet2!$C$9:$I$9</c:f>
              <c:numCache>
                <c:formatCode>0.0</c:formatCode>
                <c:ptCount val="7"/>
                <c:pt idx="0">
                  <c:v>33.645000000000003</c:v>
                </c:pt>
                <c:pt idx="1">
                  <c:v>35.542000000000002</c:v>
                </c:pt>
                <c:pt idx="2" formatCode="General">
                  <c:v>38</c:v>
                </c:pt>
                <c:pt idx="3">
                  <c:v>38.200000000000003</c:v>
                </c:pt>
                <c:pt idx="4">
                  <c:v>40.5</c:v>
                </c:pt>
                <c:pt idx="5">
                  <c:v>46.9</c:v>
                </c:pt>
                <c:pt idx="6">
                  <c:v>48.8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A9-40E4-BA47-A0C146AD5A86}"/>
            </c:ext>
          </c:extLst>
        </c:ser>
        <c:ser>
          <c:idx val="3"/>
          <c:order val="3"/>
          <c:tx>
            <c:strRef>
              <c:f>Sheet2!$B$10</c:f>
              <c:strCache>
                <c:ptCount val="1"/>
                <c:pt idx="0">
                  <c:v>Educational support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Sheet2!$C$6:$I$6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Sheet2!$C$10:$I$10</c:f>
              <c:numCache>
                <c:formatCode>0.0</c:formatCode>
                <c:ptCount val="7"/>
                <c:pt idx="0">
                  <c:v>8.52</c:v>
                </c:pt>
                <c:pt idx="1">
                  <c:v>10.234</c:v>
                </c:pt>
                <c:pt idx="2">
                  <c:v>12</c:v>
                </c:pt>
                <c:pt idx="3">
                  <c:v>12.6</c:v>
                </c:pt>
                <c:pt idx="4">
                  <c:v>14.9</c:v>
                </c:pt>
                <c:pt idx="5">
                  <c:v>14.3</c:v>
                </c:pt>
                <c:pt idx="6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A9-40E4-BA47-A0C146AD5A86}"/>
            </c:ext>
          </c:extLst>
        </c:ser>
        <c:ser>
          <c:idx val="4"/>
          <c:order val="4"/>
          <c:tx>
            <c:strRef>
              <c:f>Sheet2!$B$11</c:f>
              <c:strCache>
                <c:ptCount val="1"/>
                <c:pt idx="0">
                  <c:v>Other administrative expenditure</c:v>
                </c:pt>
              </c:strCache>
            </c:strRef>
          </c:tx>
          <c:spPr>
            <a:solidFill>
              <a:srgbClr val="3366FF"/>
            </a:solidFill>
            <a:ln>
              <a:noFill/>
            </a:ln>
            <a:effectLst/>
          </c:spPr>
          <c:invertIfNegative val="0"/>
          <c:cat>
            <c:numRef>
              <c:f>Sheet2!$C$6:$I$6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Sheet2!$C$11:$I$11</c:f>
              <c:numCache>
                <c:formatCode>0.0</c:formatCode>
                <c:ptCount val="7"/>
                <c:pt idx="0">
                  <c:v>30.055</c:v>
                </c:pt>
                <c:pt idx="1">
                  <c:v>32.661999999999999</c:v>
                </c:pt>
                <c:pt idx="2">
                  <c:v>31.748999999999999</c:v>
                </c:pt>
                <c:pt idx="3">
                  <c:v>35.1</c:v>
                </c:pt>
                <c:pt idx="4">
                  <c:v>34.6</c:v>
                </c:pt>
                <c:pt idx="5">
                  <c:v>38.9</c:v>
                </c:pt>
                <c:pt idx="6">
                  <c:v>42.5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A9-40E4-BA47-A0C146AD5A86}"/>
            </c:ext>
          </c:extLst>
        </c:ser>
        <c:ser>
          <c:idx val="5"/>
          <c:order val="5"/>
          <c:tx>
            <c:strRef>
              <c:f>Sheet2!$B$12</c:f>
              <c:strCache>
                <c:ptCount val="1"/>
                <c:pt idx="0">
                  <c:v>Pedagogical expenditure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Sheet2!$C$6:$I$6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Sheet2!$C$12:$I$12</c:f>
              <c:numCache>
                <c:formatCode>0.0</c:formatCode>
                <c:ptCount val="7"/>
                <c:pt idx="0">
                  <c:v>6.64</c:v>
                </c:pt>
                <c:pt idx="1">
                  <c:v>7.133</c:v>
                </c:pt>
                <c:pt idx="2">
                  <c:v>6.1</c:v>
                </c:pt>
                <c:pt idx="3">
                  <c:v>7.3</c:v>
                </c:pt>
                <c:pt idx="4">
                  <c:v>7.4</c:v>
                </c:pt>
                <c:pt idx="5">
                  <c:v>7.9</c:v>
                </c:pt>
                <c:pt idx="6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BA9-40E4-BA47-A0C146AD5A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93612248"/>
        <c:axId val="693613232"/>
      </c:barChart>
      <c:catAx>
        <c:axId val="693612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13232"/>
        <c:crosses val="autoZero"/>
        <c:auto val="1"/>
        <c:lblAlgn val="ctr"/>
        <c:lblOffset val="100"/>
        <c:noMultiLvlLbl val="0"/>
      </c:catAx>
      <c:valAx>
        <c:axId val="693613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3612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percentStacked"/>
        <c:varyColors val="0"/>
        <c:ser>
          <c:idx val="1"/>
          <c:order val="1"/>
          <c:tx>
            <c:strRef>
              <c:f>Sheet4!$B$5</c:f>
              <c:strCache>
                <c:ptCount val="1"/>
                <c:pt idx="0">
                  <c:v>Member States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Sheet4!$C$5:$I$5</c:f>
              <c:numCache>
                <c:formatCode>#,##0.0</c:formatCode>
                <c:ptCount val="7"/>
                <c:pt idx="0">
                  <c:v>55</c:v>
                </c:pt>
                <c:pt idx="1">
                  <c:v>53.3</c:v>
                </c:pt>
                <c:pt idx="2">
                  <c:v>50.6</c:v>
                </c:pt>
                <c:pt idx="3">
                  <c:v>50</c:v>
                </c:pt>
                <c:pt idx="4">
                  <c:v>50.5</c:v>
                </c:pt>
                <c:pt idx="5">
                  <c:v>51.2</c:v>
                </c:pt>
                <c:pt idx="6">
                  <c:v>53.4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D9-4D4A-84CA-E07435904766}"/>
            </c:ext>
          </c:extLst>
        </c:ser>
        <c:ser>
          <c:idx val="2"/>
          <c:order val="2"/>
          <c:tx>
            <c:strRef>
              <c:f>Sheet4!$B$6</c:f>
              <c:strCache>
                <c:ptCount val="1"/>
                <c:pt idx="0">
                  <c:v>E.P.O.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Sheet4!$C$6:$I$6</c:f>
              <c:numCache>
                <c:formatCode>#,##0.0</c:formatCode>
                <c:ptCount val="7"/>
                <c:pt idx="0">
                  <c:v>20.6</c:v>
                </c:pt>
                <c:pt idx="1">
                  <c:v>21</c:v>
                </c:pt>
                <c:pt idx="2">
                  <c:v>21.5</c:v>
                </c:pt>
                <c:pt idx="3">
                  <c:v>25.78</c:v>
                </c:pt>
                <c:pt idx="4">
                  <c:v>23.6</c:v>
                </c:pt>
                <c:pt idx="5">
                  <c:v>28.6</c:v>
                </c:pt>
                <c:pt idx="6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D9-4D4A-84CA-E07435904766}"/>
            </c:ext>
          </c:extLst>
        </c:ser>
        <c:ser>
          <c:idx val="3"/>
          <c:order val="3"/>
          <c:tx>
            <c:strRef>
              <c:f>Sheet4!$B$7</c:f>
              <c:strCache>
                <c:ptCount val="1"/>
                <c:pt idx="0">
                  <c:v>Category II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Sheet4!$C$7:$I$7</c:f>
              <c:numCache>
                <c:formatCode>#,##0.0</c:formatCode>
                <c:ptCount val="7"/>
                <c:pt idx="0">
                  <c:v>11.552999999999999</c:v>
                </c:pt>
                <c:pt idx="1">
                  <c:v>12</c:v>
                </c:pt>
                <c:pt idx="2">
                  <c:v>11.2</c:v>
                </c:pt>
                <c:pt idx="3">
                  <c:v>10.9</c:v>
                </c:pt>
                <c:pt idx="4">
                  <c:v>10.4</c:v>
                </c:pt>
                <c:pt idx="5">
                  <c:v>11</c:v>
                </c:pt>
                <c:pt idx="6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D9-4D4A-84CA-E07435904766}"/>
            </c:ext>
          </c:extLst>
        </c:ser>
        <c:ser>
          <c:idx val="4"/>
          <c:order val="4"/>
          <c:tx>
            <c:strRef>
              <c:f>Sheet4!$B$8</c:f>
              <c:strCache>
                <c:ptCount val="1"/>
                <c:pt idx="0">
                  <c:v>Category III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Sheet4!$C$8:$I$8</c:f>
              <c:numCache>
                <c:formatCode>#,##0.0</c:formatCode>
                <c:ptCount val="7"/>
                <c:pt idx="0">
                  <c:v>20.2</c:v>
                </c:pt>
                <c:pt idx="1">
                  <c:v>20.3</c:v>
                </c:pt>
                <c:pt idx="2">
                  <c:v>20.100000000000001</c:v>
                </c:pt>
                <c:pt idx="3">
                  <c:v>21.1</c:v>
                </c:pt>
                <c:pt idx="4">
                  <c:v>21.9</c:v>
                </c:pt>
                <c:pt idx="5">
                  <c:v>21.786999999999999</c:v>
                </c:pt>
                <c:pt idx="6">
                  <c:v>22.8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D9-4D4A-84CA-E07435904766}"/>
            </c:ext>
          </c:extLst>
        </c:ser>
        <c:ser>
          <c:idx val="5"/>
          <c:order val="5"/>
          <c:tx>
            <c:strRef>
              <c:f>Sheet4!$B$9</c:f>
              <c:strCache>
                <c:ptCount val="1"/>
                <c:pt idx="0">
                  <c:v>E.U. Budget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Sheet4!$C$9:$I$9</c:f>
              <c:numCache>
                <c:formatCode>#,##0.0</c:formatCode>
                <c:ptCount val="7"/>
                <c:pt idx="0">
                  <c:v>167.6</c:v>
                </c:pt>
                <c:pt idx="1">
                  <c:v>177.9</c:v>
                </c:pt>
                <c:pt idx="2">
                  <c:v>189.8</c:v>
                </c:pt>
                <c:pt idx="3">
                  <c:v>176.1</c:v>
                </c:pt>
                <c:pt idx="4">
                  <c:v>183.8</c:v>
                </c:pt>
                <c:pt idx="5">
                  <c:v>194.5</c:v>
                </c:pt>
                <c:pt idx="6">
                  <c:v>200.1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D9-4D4A-84CA-E07435904766}"/>
            </c:ext>
          </c:extLst>
        </c:ser>
        <c:ser>
          <c:idx val="6"/>
          <c:order val="6"/>
          <c:tx>
            <c:strRef>
              <c:f>Sheet4!$B$10</c:f>
              <c:strCache>
                <c:ptCount val="1"/>
                <c:pt idx="0">
                  <c:v>EIB Group and ESM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Sheet4!$C$10:$I$10</c:f>
              <c:numCache>
                <c:formatCode>#,##0.0</c:formatCode>
                <c:ptCount val="7"/>
                <c:pt idx="0">
                  <c:v>0</c:v>
                </c:pt>
                <c:pt idx="1">
                  <c:v>4.8</c:v>
                </c:pt>
                <c:pt idx="2">
                  <c:v>5.6</c:v>
                </c:pt>
                <c:pt idx="3">
                  <c:v>5.7</c:v>
                </c:pt>
                <c:pt idx="4">
                  <c:v>6.7</c:v>
                </c:pt>
                <c:pt idx="5">
                  <c:v>14.2</c:v>
                </c:pt>
                <c:pt idx="6">
                  <c:v>17.100000000000001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D9-4D4A-84CA-E07435904766}"/>
            </c:ext>
          </c:extLst>
        </c:ser>
        <c:ser>
          <c:idx val="7"/>
          <c:order val="7"/>
          <c:tx>
            <c:strRef>
              <c:f>Sheet4!$B$11</c:f>
              <c:strCache>
                <c:ptCount val="1"/>
                <c:pt idx="0">
                  <c:v>EUIPO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 w="25400"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Sheet4!$C$11:$I$11</c:f>
              <c:numCache>
                <c:formatCode>General</c:formatCode>
                <c:ptCount val="7"/>
                <c:pt idx="0" formatCode="#,##0.0">
                  <c:v>0</c:v>
                </c:pt>
                <c:pt idx="2" formatCode="#,##0.0">
                  <c:v>0.6</c:v>
                </c:pt>
                <c:pt idx="3" formatCode="#,##0.0">
                  <c:v>7.2</c:v>
                </c:pt>
                <c:pt idx="4" formatCode="#,##0.0">
                  <c:v>7.1</c:v>
                </c:pt>
                <c:pt idx="5" formatCode="#,##0.0">
                  <c:v>8.5</c:v>
                </c:pt>
                <c:pt idx="6" formatCode="#,##0.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D9-4D4A-84CA-E07435904766}"/>
            </c:ext>
          </c:extLst>
        </c:ser>
        <c:ser>
          <c:idx val="8"/>
          <c:order val="8"/>
          <c:tx>
            <c:strRef>
              <c:f>Sheet4!$B$12</c:f>
              <c:strCache>
                <c:ptCount val="1"/>
                <c:pt idx="0">
                  <c:v>ECB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 w="25400"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Sheet4!$C$12:$I$12</c:f>
              <c:numCache>
                <c:formatCode>General</c:formatCode>
                <c:ptCount val="7"/>
                <c:pt idx="2" formatCode="#,##0.0">
                  <c:v>1.9</c:v>
                </c:pt>
                <c:pt idx="3" formatCode="#,##0.0">
                  <c:v>6.5</c:v>
                </c:pt>
                <c:pt idx="4" formatCode="#,##0.0">
                  <c:v>6.9</c:v>
                </c:pt>
                <c:pt idx="5" formatCode="#,##0.0">
                  <c:v>7.1</c:v>
                </c:pt>
                <c:pt idx="6" formatCode="#,##0.0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8D9-4D4A-84CA-E07435904766}"/>
            </c:ext>
          </c:extLst>
        </c:ser>
        <c:ser>
          <c:idx val="9"/>
          <c:order val="9"/>
          <c:tx>
            <c:strRef>
              <c:f>Sheet4!$B$13</c:f>
              <c:strCache>
                <c:ptCount val="1"/>
                <c:pt idx="0">
                  <c:v>Accredited E.S.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 w="25400"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Sheet4!$C$13:$I$13</c:f>
              <c:numCache>
                <c:formatCode>General</c:formatCode>
                <c:ptCount val="7"/>
                <c:pt idx="5" formatCode="#,##0.0">
                  <c:v>0.9</c:v>
                </c:pt>
                <c:pt idx="6" formatCode="#,##0.0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D9-4D4A-84CA-E07435904766}"/>
            </c:ext>
          </c:extLst>
        </c:ser>
        <c:ser>
          <c:idx val="10"/>
          <c:order val="10"/>
          <c:tx>
            <c:strRef>
              <c:f>Sheet4!$B$14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 w="25400">
              <a:noFill/>
            </a:ln>
            <a:effectLst/>
          </c:spPr>
          <c:cat>
            <c:strRef>
              <c:f>Sheet4!$C$3:$I$3</c:f>
              <c:strCach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strCache>
            </c:strRef>
          </c:cat>
          <c:val>
            <c:numRef>
              <c:f>Sheet4!$C$14:$I$14</c:f>
              <c:numCache>
                <c:formatCode>#,##0.0</c:formatCode>
                <c:ptCount val="7"/>
                <c:pt idx="0">
                  <c:v>9.9470000000000027</c:v>
                </c:pt>
                <c:pt idx="1">
                  <c:v>4.0999999999999659</c:v>
                </c:pt>
                <c:pt idx="2">
                  <c:v>6.2999999999999545</c:v>
                </c:pt>
                <c:pt idx="3">
                  <c:v>9.9200000000000159</c:v>
                </c:pt>
                <c:pt idx="4">
                  <c:v>10.299999999999955</c:v>
                </c:pt>
                <c:pt idx="5">
                  <c:v>5.313000000000045</c:v>
                </c:pt>
                <c:pt idx="6">
                  <c:v>5.6999999999999318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8D9-4D4A-84CA-E074359047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1344080"/>
        <c:axId val="387474816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Sheet4!$B$4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strRef>
                    <c:extLst>
                      <c:ext uri="{02D57815-91ED-43cb-92C2-25804820EDAC}">
                        <c15:formulaRef>
                          <c15:sqref>Sheet4!$C$3:$I$3</c15:sqref>
                        </c15:formulaRef>
                      </c:ext>
                    </c:extLst>
                    <c:strCache>
                      <c:ptCount val="7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Sheet4!$C$4:$I$4</c15:sqref>
                        </c15:formulaRef>
                      </c:ext>
                    </c:extLst>
                    <c:numCache>
                      <c:formatCode>General</c:formatCode>
                      <c:ptCount val="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A-18D9-4D4A-84CA-E07435904766}"/>
                  </c:ext>
                </c:extLst>
              </c15:ser>
            </c15:filteredAreaSeries>
          </c:ext>
        </c:extLst>
      </c:areaChart>
      <c:catAx>
        <c:axId val="391344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474816"/>
        <c:crosses val="autoZero"/>
        <c:auto val="1"/>
        <c:lblAlgn val="ctr"/>
        <c:lblOffset val="100"/>
        <c:noMultiLvlLbl val="0"/>
      </c:catAx>
      <c:valAx>
        <c:axId val="387474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134408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Sheet5!$B$12</c:f>
              <c:strCache>
                <c:ptCount val="1"/>
                <c:pt idx="0">
                  <c:v>Cost per pupil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Sheet5!$C$11:$K$11</c:f>
              <c:numCache>
                <c:formatCode>General</c:formatCod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numCache>
            </c:numRef>
          </c:cat>
          <c:val>
            <c:numRef>
              <c:f>Sheet5!$C$12:$K$12</c:f>
              <c:numCache>
                <c:formatCode>#,##0</c:formatCode>
                <c:ptCount val="9"/>
                <c:pt idx="0">
                  <c:v>11182</c:v>
                </c:pt>
                <c:pt idx="1">
                  <c:v>11571.434594858842</c:v>
                </c:pt>
                <c:pt idx="2">
                  <c:v>11161.554185542644</c:v>
                </c:pt>
                <c:pt idx="3">
                  <c:v>11377.902289310119</c:v>
                </c:pt>
                <c:pt idx="4">
                  <c:v>11468.85515560555</c:v>
                </c:pt>
                <c:pt idx="5">
                  <c:v>11439.983517505674</c:v>
                </c:pt>
                <c:pt idx="6">
                  <c:v>11589.808544303798</c:v>
                </c:pt>
                <c:pt idx="7">
                  <c:v>12171.072509185216</c:v>
                </c:pt>
                <c:pt idx="8">
                  <c:v>12419.207456445993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80-47C2-A2C8-90D916630C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9390208"/>
        <c:axId val="689390536"/>
      </c:lineChart>
      <c:catAx>
        <c:axId val="68939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390536"/>
        <c:crosses val="autoZero"/>
        <c:auto val="1"/>
        <c:lblAlgn val="ctr"/>
        <c:lblOffset val="100"/>
        <c:noMultiLvlLbl val="0"/>
      </c:catAx>
      <c:valAx>
        <c:axId val="689390536"/>
        <c:scaling>
          <c:orientation val="minMax"/>
          <c:min val="7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39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% Growth of Budget and Population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Sheet1!$M$4</c:f>
              <c:strCache>
                <c:ptCount val="1"/>
                <c:pt idx="0">
                  <c:v>Budget in real terms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Sheet1!$N$3:$U$3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Sheet1!$N$4:$U$4</c:f>
              <c:numCache>
                <c:formatCode>0.00%</c:formatCode>
                <c:ptCount val="8"/>
                <c:pt idx="0">
                  <c:v>0</c:v>
                </c:pt>
                <c:pt idx="1">
                  <c:v>-3.517411185367525E-3</c:v>
                </c:pt>
                <c:pt idx="2">
                  <c:v>1.5326886795647532E-2</c:v>
                </c:pt>
                <c:pt idx="3">
                  <c:v>2.0129053239873018E-2</c:v>
                </c:pt>
                <c:pt idx="4">
                  <c:v>1.0455804026058946E-2</c:v>
                </c:pt>
                <c:pt idx="5">
                  <c:v>1.7702312093189843E-2</c:v>
                </c:pt>
                <c:pt idx="6">
                  <c:v>8.5670337174097E-2</c:v>
                </c:pt>
                <c:pt idx="7">
                  <c:v>0.10077736187414854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31-47C4-803F-BAEE5512DF47}"/>
            </c:ext>
          </c:extLst>
        </c:ser>
        <c:ser>
          <c:idx val="1"/>
          <c:order val="1"/>
          <c:tx>
            <c:strRef>
              <c:f>Sheet1!$M$5</c:f>
              <c:strCache>
                <c:ptCount val="1"/>
                <c:pt idx="0">
                  <c:v>Pupils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Sheet1!$N$3:$U$3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Sheet1!$N$5:$U$5</c:f>
              <c:numCache>
                <c:formatCode>0.00%</c:formatCode>
                <c:ptCount val="8"/>
                <c:pt idx="0">
                  <c:v>0</c:v>
                </c:pt>
                <c:pt idx="1">
                  <c:v>3.4138591273882746E-2</c:v>
                </c:pt>
                <c:pt idx="2">
                  <c:v>5.4544342701891457E-2</c:v>
                </c:pt>
                <c:pt idx="3">
                  <c:v>8.4038995830872709E-2</c:v>
                </c:pt>
                <c:pt idx="4">
                  <c:v>9.1913897394603206E-2</c:v>
                </c:pt>
                <c:pt idx="5">
                  <c:v>0.10303865090131903</c:v>
                </c:pt>
                <c:pt idx="6">
                  <c:v>0.12438101180800132</c:v>
                </c:pt>
                <c:pt idx="7">
                  <c:v>0.15839167616886018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31-47C4-803F-BAEE5512DF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147072"/>
        <c:axId val="109992128"/>
      </c:lineChart>
      <c:catAx>
        <c:axId val="11014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992128"/>
        <c:crosses val="autoZero"/>
        <c:auto val="1"/>
        <c:lblAlgn val="ctr"/>
        <c:lblOffset val="100"/>
        <c:noMultiLvlLbl val="0"/>
      </c:catAx>
      <c:valAx>
        <c:axId val="109992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0147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Sheet5!$B$19</c:f>
              <c:strCache>
                <c:ptCount val="1"/>
                <c:pt idx="0">
                  <c:v>EU-contribution per Cat I pupil</c:v>
                </c:pt>
              </c:strCache>
            </c:strRef>
          </c:tx>
          <c:marker>
            <c:symbol val="none"/>
          </c:marker>
          <c:cat>
            <c:numRef>
              <c:f>Sheet5!$C$18:$L$18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Sheet5!$C$19:$L$19</c:f>
              <c:numCache>
                <c:formatCode>#,##0</c:formatCode>
                <c:ptCount val="10"/>
                <c:pt idx="0">
                  <c:v>9418</c:v>
                </c:pt>
                <c:pt idx="1">
                  <c:v>9032</c:v>
                </c:pt>
                <c:pt idx="2">
                  <c:v>8910.9655723726282</c:v>
                </c:pt>
                <c:pt idx="3">
                  <c:v>8457.0363214447862</c:v>
                </c:pt>
                <c:pt idx="4">
                  <c:v>8663.4086215294683</c:v>
                </c:pt>
                <c:pt idx="5">
                  <c:v>8912.3978878197613</c:v>
                </c:pt>
                <c:pt idx="6">
                  <c:v>8051.2115753863036</c:v>
                </c:pt>
                <c:pt idx="7">
                  <c:v>8253.6954959809609</c:v>
                </c:pt>
                <c:pt idx="8">
                  <c:v>8508.7150170648456</c:v>
                </c:pt>
                <c:pt idx="9">
                  <c:v>8383.1813421581774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28-4529-A9C2-74F3C1BB1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2335360"/>
        <c:axId val="112485504"/>
      </c:lineChart>
      <c:catAx>
        <c:axId val="11233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2485504"/>
        <c:crosses val="autoZero"/>
        <c:auto val="1"/>
        <c:lblAlgn val="ctr"/>
        <c:lblOffset val="100"/>
        <c:noMultiLvlLbl val="0"/>
      </c:catAx>
      <c:valAx>
        <c:axId val="11248550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12335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0DD9E8-2A0C-4C57-897C-0E251678270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3044EFB-B8AC-42A9-BAD4-20C0A355A03A}">
      <dgm:prSet/>
      <dgm:spPr/>
      <dgm:t>
        <a:bodyPr/>
        <a:lstStyle/>
        <a:p>
          <a:pPr rtl="0"/>
          <a:r>
            <a:rPr lang="en-US"/>
            <a:t>With and without salary increases</a:t>
          </a:r>
        </a:p>
      </dgm:t>
    </dgm:pt>
    <dgm:pt modelId="{631DDA9F-261B-4577-ACD0-B21F136F2436}" type="parTrans" cxnId="{E90684D2-17A6-4197-998E-A864100E8CC6}">
      <dgm:prSet/>
      <dgm:spPr/>
      <dgm:t>
        <a:bodyPr/>
        <a:lstStyle/>
        <a:p>
          <a:endParaRPr lang="en-US"/>
        </a:p>
      </dgm:t>
    </dgm:pt>
    <dgm:pt modelId="{0CC424FC-53AC-4F52-B9BE-958C815E0265}" type="sibTrans" cxnId="{E90684D2-17A6-4197-998E-A864100E8CC6}">
      <dgm:prSet/>
      <dgm:spPr/>
      <dgm:t>
        <a:bodyPr/>
        <a:lstStyle/>
        <a:p>
          <a:endParaRPr lang="en-US"/>
        </a:p>
      </dgm:t>
    </dgm:pt>
    <dgm:pt modelId="{1B28B328-03AF-42FA-9AD8-6608649C39CB}" type="pres">
      <dgm:prSet presAssocID="{630DD9E8-2A0C-4C57-897C-0E2516782703}" presName="linear" presStyleCnt="0">
        <dgm:presLayoutVars>
          <dgm:animLvl val="lvl"/>
          <dgm:resizeHandles val="exact"/>
        </dgm:presLayoutVars>
      </dgm:prSet>
      <dgm:spPr/>
    </dgm:pt>
    <dgm:pt modelId="{028D3339-36BD-4E7F-8E24-D8AFA716D642}" type="pres">
      <dgm:prSet presAssocID="{E3044EFB-B8AC-42A9-BAD4-20C0A355A03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59FEF67-0698-495D-9D0C-1F3995ECE372}" type="presOf" srcId="{630DD9E8-2A0C-4C57-897C-0E2516782703}" destId="{1B28B328-03AF-42FA-9AD8-6608649C39CB}" srcOrd="0" destOrd="0" presId="urn:microsoft.com/office/officeart/2005/8/layout/vList2"/>
    <dgm:cxn modelId="{5E2863CD-2245-46D1-85F0-44CF573B8804}" type="presOf" srcId="{E3044EFB-B8AC-42A9-BAD4-20C0A355A03A}" destId="{028D3339-36BD-4E7F-8E24-D8AFA716D642}" srcOrd="0" destOrd="0" presId="urn:microsoft.com/office/officeart/2005/8/layout/vList2"/>
    <dgm:cxn modelId="{E90684D2-17A6-4197-998E-A864100E8CC6}" srcId="{630DD9E8-2A0C-4C57-897C-0E2516782703}" destId="{E3044EFB-B8AC-42A9-BAD4-20C0A355A03A}" srcOrd="0" destOrd="0" parTransId="{631DDA9F-261B-4577-ACD0-B21F136F2436}" sibTransId="{0CC424FC-53AC-4F52-B9BE-958C815E0265}"/>
    <dgm:cxn modelId="{F990624D-AC80-4154-8704-0535C3AED04F}" type="presParOf" srcId="{1B28B328-03AF-42FA-9AD8-6608649C39CB}" destId="{028D3339-36BD-4E7F-8E24-D8AFA716D64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8D3339-36BD-4E7F-8E24-D8AFA716D642}">
      <dsp:nvSpPr>
        <dsp:cNvPr id="0" name=""/>
        <dsp:cNvSpPr/>
      </dsp:nvSpPr>
      <dsp:spPr>
        <a:xfrm>
          <a:off x="0" y="1788"/>
          <a:ext cx="2952328" cy="304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With and without salary increases</a:t>
          </a:r>
        </a:p>
      </dsp:txBody>
      <dsp:txXfrm>
        <a:off x="14850" y="16638"/>
        <a:ext cx="2922628" cy="274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3363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60" y="0"/>
            <a:ext cx="3038604" cy="463363"/>
          </a:xfrm>
          <a:prstGeom prst="rect">
            <a:avLst/>
          </a:prstGeom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4FAEE7-C059-4224-A134-373380EB9824}" type="datetimeFigureOut">
              <a:rPr lang="en-US" altLang="en-US"/>
              <a:pPr>
                <a:defRPr/>
              </a:pPr>
              <a:t>4/9/2020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1226"/>
            <a:ext cx="3038604" cy="463363"/>
          </a:xfrm>
          <a:prstGeom prst="rect">
            <a:avLst/>
          </a:prstGeom>
        </p:spPr>
        <p:txBody>
          <a:bodyPr vert="horz" wrap="square" lIns="91420" tIns="45711" rIns="91420" bIns="4571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60" y="8771226"/>
            <a:ext cx="3038604" cy="463363"/>
          </a:xfrm>
          <a:prstGeom prst="rect">
            <a:avLst/>
          </a:prstGeom>
        </p:spPr>
        <p:txBody>
          <a:bodyPr vert="horz" wrap="square" lIns="91420" tIns="45711" rIns="91420" bIns="4571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9BA57A-C922-4E43-87F5-E387DD17D3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611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8604" cy="461878"/>
          </a:xfrm>
          <a:prstGeom prst="rect">
            <a:avLst/>
          </a:prstGeom>
        </p:spPr>
        <p:txBody>
          <a:bodyPr vert="horz" wrap="square" lIns="90569" tIns="45284" rIns="90569" bIns="452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60" y="2"/>
            <a:ext cx="3038604" cy="461878"/>
          </a:xfrm>
          <a:prstGeom prst="rect">
            <a:avLst/>
          </a:prstGeom>
        </p:spPr>
        <p:txBody>
          <a:bodyPr vert="horz" wrap="square" lIns="90569" tIns="45284" rIns="90569" bIns="452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C661462-8AC6-4CF2-99F9-246E5FD064CD}" type="datetimeFigureOut">
              <a:rPr lang="en-US" altLang="en-US"/>
              <a:pPr>
                <a:defRPr/>
              </a:pPr>
              <a:t>4/9/2020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9" tIns="45284" rIns="90569" bIns="4528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4" y="4387100"/>
            <a:ext cx="5608975" cy="4155417"/>
          </a:xfrm>
          <a:prstGeom prst="rect">
            <a:avLst/>
          </a:prstGeom>
        </p:spPr>
        <p:txBody>
          <a:bodyPr vert="horz" lIns="90569" tIns="45284" rIns="90569" bIns="4528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713"/>
            <a:ext cx="3038604" cy="461878"/>
          </a:xfrm>
          <a:prstGeom prst="rect">
            <a:avLst/>
          </a:prstGeom>
        </p:spPr>
        <p:txBody>
          <a:bodyPr vert="horz" wrap="square" lIns="90569" tIns="45284" rIns="90569" bIns="452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60" y="8772713"/>
            <a:ext cx="3038604" cy="461878"/>
          </a:xfrm>
          <a:prstGeom prst="rect">
            <a:avLst/>
          </a:prstGeom>
        </p:spPr>
        <p:txBody>
          <a:bodyPr vert="horz" wrap="square" lIns="90569" tIns="45284" rIns="90569" bIns="452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988373E-B848-4DF1-AD4B-1966069A3F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5541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43711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0191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394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271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857" indent="-28571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2857" indent="-2285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99999" indent="-2285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142" indent="-2285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284" indent="-2285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427" indent="-2285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8570" indent="-2285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5712" indent="-2285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6627BD9-E90F-4F63-8F37-E9EC72012CAD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857" indent="-285714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2857" indent="-2285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99999" indent="-2285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142" indent="-22857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284" indent="-2285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427" indent="-2285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8570" indent="-2285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5712" indent="-22857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5667B18-5FEE-4092-9A93-E15972DFA0D3}" type="slidenum">
              <a:rPr lang="en-US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018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147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029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0223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988373E-B848-4DF1-AD4B-1966069A3FB8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4923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46524-990F-43E6-AD64-35890902EB8A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66035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3E840-F01B-4B87-8DCF-3953B0BCEDB3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823744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F8256-70E8-4B99-A63F-AB57FC36E1B4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505680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24744-3644-43BA-AB7C-37A54FFFE095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392728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037A5-2088-4E68-B7A2-B1DCDB5709EF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92395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DD351-6390-4B64-984C-519E5D8F0AC9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30291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F016A-5DFB-49CD-8830-B843C85E05CA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882833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330E0-99CE-44A1-AEF6-1209D476A96D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65948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BF85E-3282-410B-9A78-D9C8BFC38AA0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49341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624DD-50DC-4D76-8567-E403882C7C6E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15088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6D027-DC7F-4460-8776-D22BB59C2896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4606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53C97-8385-42CF-A7D0-599301241DCC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17384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E979D4E-C7A6-4EAA-B490-27E534C22F6A}" type="slidenum">
              <a:rPr lang="fr-FR" altLang="en-US"/>
              <a:pPr>
                <a:defRPr/>
              </a:pPr>
              <a:t>‹#›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ea typeface="ＭＳ Ｐゴシック" charset="0"/>
                <a:cs typeface="+mj-cs"/>
              </a:rPr>
              <a:t>DRAFT BUDGET 2021</a:t>
            </a:r>
            <a:endParaRPr lang="fr-FR" dirty="0">
              <a:ea typeface="ＭＳ Ｐゴシック" charset="0"/>
              <a:cs typeface="+mj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>
                <a:ea typeface="ＭＳ Ｐゴシック" charset="0"/>
                <a:cs typeface="+mn-cs"/>
              </a:rPr>
              <a:t>OVERVIEW</a:t>
            </a:r>
          </a:p>
          <a:p>
            <a:pPr eaLnBrk="1" hangingPunct="1">
              <a:defRPr/>
            </a:pPr>
            <a:r>
              <a:rPr lang="en-GB" dirty="0">
                <a:ea typeface="ＭＳ Ｐゴシック" charset="0"/>
                <a:cs typeface="+mn-cs"/>
              </a:rPr>
              <a:t>Board of Governors</a:t>
            </a:r>
          </a:p>
          <a:p>
            <a:pPr eaLnBrk="1" hangingPunct="1">
              <a:defRPr/>
            </a:pPr>
            <a:r>
              <a:rPr lang="en-GB" dirty="0">
                <a:ea typeface="ＭＳ Ｐゴシック" charset="0"/>
                <a:cs typeface="+mn-cs"/>
              </a:rPr>
              <a:t>15-17 April 2020</a:t>
            </a:r>
          </a:p>
        </p:txBody>
      </p:sp>
      <p:pic>
        <p:nvPicPr>
          <p:cNvPr id="205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9525"/>
            <a:ext cx="9144001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008014A-0286-45B9-B56B-84E628402594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fr-FR" altLang="en-US" sz="1400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title"/>
          </p:nvPr>
        </p:nvSpPr>
        <p:spPr>
          <a:xfrm>
            <a:off x="457200" y="203518"/>
            <a:ext cx="8229600" cy="850106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800" b="1" dirty="0"/>
              <a:t>Draft Budget 2021  Revenue</a:t>
            </a:r>
            <a:endParaRPr lang="fr-FR" altLang="en-US" sz="28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519DE43-F93B-48F3-A285-2A22B4B50D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179682"/>
              </p:ext>
            </p:extLst>
          </p:nvPr>
        </p:nvGraphicFramePr>
        <p:xfrm>
          <a:off x="627182" y="1268761"/>
          <a:ext cx="7889635" cy="48598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5071">
                  <a:extLst>
                    <a:ext uri="{9D8B030D-6E8A-4147-A177-3AD203B41FA5}">
                      <a16:colId xmlns:a16="http://schemas.microsoft.com/office/drawing/2014/main" val="1617681656"/>
                    </a:ext>
                  </a:extLst>
                </a:gridCol>
                <a:gridCol w="1082647">
                  <a:extLst>
                    <a:ext uri="{9D8B030D-6E8A-4147-A177-3AD203B41FA5}">
                      <a16:colId xmlns:a16="http://schemas.microsoft.com/office/drawing/2014/main" val="1007077761"/>
                    </a:ext>
                  </a:extLst>
                </a:gridCol>
                <a:gridCol w="1082647">
                  <a:extLst>
                    <a:ext uri="{9D8B030D-6E8A-4147-A177-3AD203B41FA5}">
                      <a16:colId xmlns:a16="http://schemas.microsoft.com/office/drawing/2014/main" val="1707869348"/>
                    </a:ext>
                  </a:extLst>
                </a:gridCol>
                <a:gridCol w="1082647">
                  <a:extLst>
                    <a:ext uri="{9D8B030D-6E8A-4147-A177-3AD203B41FA5}">
                      <a16:colId xmlns:a16="http://schemas.microsoft.com/office/drawing/2014/main" val="1090242974"/>
                    </a:ext>
                  </a:extLst>
                </a:gridCol>
                <a:gridCol w="1194645">
                  <a:extLst>
                    <a:ext uri="{9D8B030D-6E8A-4147-A177-3AD203B41FA5}">
                      <a16:colId xmlns:a16="http://schemas.microsoft.com/office/drawing/2014/main" val="281797828"/>
                    </a:ext>
                  </a:extLst>
                </a:gridCol>
                <a:gridCol w="1231978">
                  <a:extLst>
                    <a:ext uri="{9D8B030D-6E8A-4147-A177-3AD203B41FA5}">
                      <a16:colId xmlns:a16="http://schemas.microsoft.com/office/drawing/2014/main" val="1993544120"/>
                    </a:ext>
                  </a:extLst>
                </a:gridCol>
              </a:tblGrid>
              <a:tr h="26154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2019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2021/2020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2021/19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15945487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Member States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50.5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51.2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53.7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4.88%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6.34%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72303300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E.P.O.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23.6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28.6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29.6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3.50%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25.42%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2602633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Category 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10.4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11.0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10.7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-2.73%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2.88%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8390622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Category III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21.9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21.8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22.8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4.65%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4.11%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5868456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E.U. Budget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183.8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194.5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202.4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4.06%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10.12%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29829823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EIB Group and ESM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6.7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14.2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17.1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20.42%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155.22%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0664070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EUIPO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7.1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8.5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8.5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19.72%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11312169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ECB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6.9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7.1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7.6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7.04%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10.14%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5542721"/>
                  </a:ext>
                </a:extLst>
              </a:tr>
              <a:tr h="43046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Accredited E.S.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0.9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0.9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0.00%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3234475"/>
                  </a:ext>
                </a:extLst>
              </a:tr>
              <a:tr h="27363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Other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10.3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5.3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5.8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9.17%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-43.69%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16622020"/>
                  </a:ext>
                </a:extLst>
              </a:tr>
              <a:tr h="45048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86663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u="none" strike="noStrike" dirty="0">
                          <a:effectLst/>
                        </a:rPr>
                        <a:t>321.2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u="none" strike="noStrike" dirty="0">
                          <a:effectLst/>
                        </a:rPr>
                        <a:t>343.1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u="none" strike="noStrike" dirty="0">
                          <a:effectLst/>
                        </a:rPr>
                        <a:t>359.1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u="none" strike="noStrike" dirty="0">
                          <a:effectLst/>
                        </a:rPr>
                        <a:t>4.66%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1" u="none" strike="noStrike" dirty="0">
                          <a:effectLst/>
                        </a:rPr>
                        <a:t>11.80%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16078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43DC6B0-9A14-4243-9581-128C94D9F9CD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fr-FR" altLang="en-US" sz="1400"/>
          </a:p>
        </p:txBody>
      </p:sp>
      <p:sp>
        <p:nvSpPr>
          <p:cNvPr id="4" name="Rectangle 159"/>
          <p:cNvSpPr txBox="1">
            <a:spLocks noChangeArrowheads="1"/>
          </p:cNvSpPr>
          <p:nvPr/>
        </p:nvSpPr>
        <p:spPr>
          <a:xfrm>
            <a:off x="457200" y="274638"/>
            <a:ext cx="8229600" cy="7048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2800" b="1" kern="0" dirty="0"/>
              <a:t>Revenue 2015 – 2021 by type</a:t>
            </a:r>
          </a:p>
          <a:p>
            <a:pPr eaLnBrk="1" hangingPunct="1">
              <a:defRPr/>
            </a:pPr>
            <a:endParaRPr lang="en-GB" altLang="en-US" sz="2800" b="1" kern="0" dirty="0"/>
          </a:p>
          <a:p>
            <a:pPr eaLnBrk="1" hangingPunct="1">
              <a:defRPr/>
            </a:pPr>
            <a:endParaRPr lang="fr-FR" altLang="en-US" sz="2800" b="1" kern="0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3FF1A38-5E5F-4F2C-B55C-27ECC73813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101253"/>
              </p:ext>
            </p:extLst>
          </p:nvPr>
        </p:nvGraphicFramePr>
        <p:xfrm>
          <a:off x="611561" y="902517"/>
          <a:ext cx="7704856" cy="5052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4000" dirty="0"/>
              <a:t>Cost per pupil 2012-2019</a:t>
            </a:r>
            <a:br>
              <a:rPr lang="en-GB" altLang="en-US" sz="4000" dirty="0"/>
            </a:br>
            <a:r>
              <a:rPr lang="en-GB" altLang="en-US" sz="2000" dirty="0"/>
              <a:t>(EURO)</a:t>
            </a:r>
            <a:endParaRPr lang="fr-FR" altLang="en-US" sz="2000" dirty="0"/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0B3CFF-76FF-47E8-B52E-D036189F3BE8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fr-FR" altLang="en-US" sz="140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52EDC31-D529-46DE-BD2C-4358D3713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168498"/>
              </p:ext>
            </p:extLst>
          </p:nvPr>
        </p:nvGraphicFramePr>
        <p:xfrm>
          <a:off x="570383" y="1569568"/>
          <a:ext cx="8229601" cy="1748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7873">
                  <a:extLst>
                    <a:ext uri="{9D8B030D-6E8A-4147-A177-3AD203B41FA5}">
                      <a16:colId xmlns:a16="http://schemas.microsoft.com/office/drawing/2014/main" val="3199952097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4203615481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2482892583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1600757340"/>
                    </a:ext>
                  </a:extLst>
                </a:gridCol>
                <a:gridCol w="648393">
                  <a:extLst>
                    <a:ext uri="{9D8B030D-6E8A-4147-A177-3AD203B41FA5}">
                      <a16:colId xmlns:a16="http://schemas.microsoft.com/office/drawing/2014/main" val="697270610"/>
                    </a:ext>
                  </a:extLst>
                </a:gridCol>
                <a:gridCol w="688294">
                  <a:extLst>
                    <a:ext uri="{9D8B030D-6E8A-4147-A177-3AD203B41FA5}">
                      <a16:colId xmlns:a16="http://schemas.microsoft.com/office/drawing/2014/main" val="628326818"/>
                    </a:ext>
                  </a:extLst>
                </a:gridCol>
                <a:gridCol w="688294">
                  <a:extLst>
                    <a:ext uri="{9D8B030D-6E8A-4147-A177-3AD203B41FA5}">
                      <a16:colId xmlns:a16="http://schemas.microsoft.com/office/drawing/2014/main" val="3653988938"/>
                    </a:ext>
                  </a:extLst>
                </a:gridCol>
                <a:gridCol w="728195">
                  <a:extLst>
                    <a:ext uri="{9D8B030D-6E8A-4147-A177-3AD203B41FA5}">
                      <a16:colId xmlns:a16="http://schemas.microsoft.com/office/drawing/2014/main" val="427576336"/>
                    </a:ext>
                  </a:extLst>
                </a:gridCol>
                <a:gridCol w="748145">
                  <a:extLst>
                    <a:ext uri="{9D8B030D-6E8A-4147-A177-3AD203B41FA5}">
                      <a16:colId xmlns:a16="http://schemas.microsoft.com/office/drawing/2014/main" val="594296779"/>
                    </a:ext>
                  </a:extLst>
                </a:gridCol>
                <a:gridCol w="688294">
                  <a:extLst>
                    <a:ext uri="{9D8B030D-6E8A-4147-A177-3AD203B41FA5}">
                      <a16:colId xmlns:a16="http://schemas.microsoft.com/office/drawing/2014/main" val="3446834771"/>
                    </a:ext>
                  </a:extLst>
                </a:gridCol>
                <a:gridCol w="688294">
                  <a:extLst>
                    <a:ext uri="{9D8B030D-6E8A-4147-A177-3AD203B41FA5}">
                      <a16:colId xmlns:a16="http://schemas.microsoft.com/office/drawing/2014/main" val="419222786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289320886"/>
                    </a:ext>
                  </a:extLst>
                </a:gridCol>
              </a:tblGrid>
              <a:tr h="299103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2013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2014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2015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2016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2017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2018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2019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2021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u="none" strike="noStrike">
                          <a:effectLst/>
                        </a:rPr>
                        <a:t>2021/2020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2021/2013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89809009"/>
                  </a:ext>
                </a:extLst>
              </a:tr>
              <a:tr h="7219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</a:rPr>
                        <a:t>Cost per pupil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11,182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11,571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11,162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11,378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11,469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11,440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11,590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12,171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12,419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2.04%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11.06%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5895284"/>
                  </a:ext>
                </a:extLst>
              </a:tr>
              <a:tr h="721977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u="none" strike="noStrike">
                          <a:effectLst/>
                        </a:rPr>
                        <a:t>Number of pupils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24,280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24,547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25,385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25,903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26,670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26,877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27,176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27,762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28,700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3.38%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 dirty="0">
                          <a:effectLst/>
                        </a:rPr>
                        <a:t>18.20%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30070304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207772"/>
              </p:ext>
            </p:extLst>
          </p:nvPr>
        </p:nvGraphicFramePr>
        <p:xfrm>
          <a:off x="570383" y="3619194"/>
          <a:ext cx="8229601" cy="2325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Evolution of Budget (constant prices) and population 2014-2021</a:t>
            </a:r>
            <a:br>
              <a:rPr lang="en-US" sz="2400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24744-3644-43BA-AB7C-37A54FFFE095}" type="slidenum">
              <a:rPr lang="fr-FR" altLang="en-US" smtClean="0"/>
              <a:pPr>
                <a:defRPr/>
              </a:pPr>
              <a:t>13</a:t>
            </a:fld>
            <a:endParaRPr lang="fr-FR" altLang="en-US"/>
          </a:p>
        </p:txBody>
      </p:sp>
      <p:graphicFrame>
        <p:nvGraphicFramePr>
          <p:cNvPr id="6" name="Table Placeholder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4703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altLang="en-US" sz="2800" dirty="0"/>
              <a:t>EU-contribution </a:t>
            </a:r>
            <a:r>
              <a:rPr lang="en-GB" altLang="en-US" sz="2400" dirty="0"/>
              <a:t>per</a:t>
            </a:r>
            <a:r>
              <a:rPr lang="en-GB" altLang="en-US" sz="2800" dirty="0"/>
              <a:t> Category I pupil </a:t>
            </a:r>
            <a:br>
              <a:rPr lang="en-GB" altLang="en-US" sz="2800" dirty="0"/>
            </a:br>
            <a:r>
              <a:rPr lang="en-GB" altLang="en-US" sz="2800" dirty="0"/>
              <a:t>2012-2021</a:t>
            </a:r>
            <a:endParaRPr lang="fr-FR" altLang="en-US" sz="2800" dirty="0"/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87EBE56-A11C-430F-8E35-2D0D43A36ECC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fr-FR" altLang="en-US" sz="140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6903405"/>
              </p:ext>
            </p:extLst>
          </p:nvPr>
        </p:nvGraphicFramePr>
        <p:xfrm>
          <a:off x="971600" y="1700808"/>
          <a:ext cx="7416823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 sz="3200" b="1"/>
              <a:t>2021 </a:t>
            </a:r>
            <a:r>
              <a:rPr lang="en-GB" altLang="en-US" sz="3200" b="1" dirty="0"/>
              <a:t>Draft Budget </a:t>
            </a:r>
            <a:br>
              <a:rPr lang="en-GB" altLang="en-US" sz="3200" b="1" dirty="0"/>
            </a:br>
            <a:r>
              <a:rPr lang="en-GB" altLang="en-US" sz="3200" b="1" dirty="0"/>
              <a:t>Conclusions</a:t>
            </a:r>
            <a:endParaRPr lang="en-US" alt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1800" dirty="0"/>
              <a:t>Salary </a:t>
            </a:r>
            <a:r>
              <a:rPr lang="fr-BE" sz="1800" dirty="0" err="1"/>
              <a:t>adjustments</a:t>
            </a:r>
            <a:r>
              <a:rPr lang="fr-BE" sz="1800" dirty="0"/>
              <a:t>, </a:t>
            </a:r>
            <a:r>
              <a:rPr lang="fr-BE" sz="1800" dirty="0" err="1"/>
              <a:t>which</a:t>
            </a:r>
            <a:r>
              <a:rPr lang="fr-BE" sz="1800" dirty="0"/>
              <a:t> affect 86% of the Budget, </a:t>
            </a:r>
            <a:r>
              <a:rPr lang="fr-BE" sz="1800" dirty="0" err="1"/>
              <a:t>explain</a:t>
            </a:r>
            <a:r>
              <a:rPr lang="fr-BE" sz="1800" dirty="0"/>
              <a:t> the bulk of the </a:t>
            </a:r>
            <a:r>
              <a:rPr lang="fr-BE" sz="1800" dirty="0" err="1"/>
              <a:t>increase</a:t>
            </a:r>
            <a:r>
              <a:rPr lang="fr-BE" sz="1800" dirty="0"/>
              <a:t> </a:t>
            </a:r>
            <a:r>
              <a:rPr lang="fr-BE" sz="1800" dirty="0" err="1"/>
              <a:t>foreseen</a:t>
            </a:r>
            <a:r>
              <a:rPr lang="fr-BE" sz="1800" dirty="0"/>
              <a:t> in 2021. </a:t>
            </a:r>
          </a:p>
          <a:p>
            <a:pPr marL="0" indent="0">
              <a:buNone/>
            </a:pPr>
            <a:endParaRPr lang="fr-BE" sz="1800" dirty="0"/>
          </a:p>
          <a:p>
            <a:r>
              <a:rPr lang="fr-BE" sz="1800" dirty="0"/>
              <a:t>A </a:t>
            </a:r>
            <a:r>
              <a:rPr lang="fr-BE" sz="1800" dirty="0" err="1"/>
              <a:t>greater</a:t>
            </a:r>
            <a:r>
              <a:rPr lang="fr-BE" sz="1800" dirty="0"/>
              <a:t> </a:t>
            </a:r>
            <a:r>
              <a:rPr lang="fr-BE" sz="1800" dirty="0" err="1"/>
              <a:t>number</a:t>
            </a:r>
            <a:r>
              <a:rPr lang="fr-BE" sz="1800" dirty="0"/>
              <a:t> of </a:t>
            </a:r>
            <a:r>
              <a:rPr lang="fr-BE" sz="1800" dirty="0" err="1"/>
              <a:t>pupils</a:t>
            </a:r>
            <a:r>
              <a:rPr lang="fr-BE" sz="1800" dirty="0"/>
              <a:t> (3.4%) </a:t>
            </a:r>
            <a:r>
              <a:rPr lang="fr-BE" sz="1800" dirty="0" err="1"/>
              <a:t>will</a:t>
            </a:r>
            <a:r>
              <a:rPr lang="fr-BE" sz="1800" dirty="0"/>
              <a:t> drive up </a:t>
            </a:r>
            <a:r>
              <a:rPr lang="fr-BE" sz="1800" dirty="0" err="1"/>
              <a:t>resources</a:t>
            </a:r>
            <a:r>
              <a:rPr lang="fr-BE" sz="1800" dirty="0"/>
              <a:t> for </a:t>
            </a:r>
            <a:r>
              <a:rPr lang="fr-BE" sz="1800" dirty="0" err="1"/>
              <a:t>teachers</a:t>
            </a:r>
            <a:r>
              <a:rPr lang="fr-BE" sz="1800" dirty="0"/>
              <a:t>. </a:t>
            </a:r>
            <a:r>
              <a:rPr lang="fr-BE" sz="1800" dirty="0" err="1"/>
              <a:t>Expenditure</a:t>
            </a:r>
            <a:r>
              <a:rPr lang="fr-BE" sz="1800" dirty="0"/>
              <a:t> on </a:t>
            </a:r>
            <a:r>
              <a:rPr lang="fr-BE" sz="1800" dirty="0" err="1"/>
              <a:t>seconded</a:t>
            </a:r>
            <a:r>
              <a:rPr lang="fr-BE" sz="1800" dirty="0"/>
              <a:t> </a:t>
            </a:r>
            <a:r>
              <a:rPr lang="fr-BE" sz="1800" dirty="0" err="1"/>
              <a:t>teachers</a:t>
            </a:r>
            <a:r>
              <a:rPr lang="fr-BE" sz="1800" dirty="0"/>
              <a:t> </a:t>
            </a:r>
            <a:r>
              <a:rPr lang="fr-BE" sz="1800" dirty="0" err="1"/>
              <a:t>will</a:t>
            </a:r>
            <a:r>
              <a:rPr lang="fr-BE" sz="1800" dirty="0"/>
              <a:t> </a:t>
            </a:r>
            <a:r>
              <a:rPr lang="fr-BE" sz="1800" dirty="0" err="1"/>
              <a:t>increase</a:t>
            </a:r>
            <a:r>
              <a:rPr lang="fr-BE" sz="1800" dirty="0"/>
              <a:t> as a </a:t>
            </a:r>
            <a:r>
              <a:rPr lang="fr-BE" sz="1800" dirty="0" err="1"/>
              <a:t>result</a:t>
            </a:r>
            <a:r>
              <a:rPr lang="fr-BE" sz="1800" dirty="0"/>
              <a:t> of a </a:t>
            </a:r>
            <a:r>
              <a:rPr lang="fr-BE" sz="1800" dirty="0" err="1"/>
              <a:t>greater</a:t>
            </a:r>
            <a:r>
              <a:rPr lang="fr-BE" sz="1800" dirty="0"/>
              <a:t> </a:t>
            </a:r>
            <a:r>
              <a:rPr lang="fr-BE" sz="1800" dirty="0" err="1"/>
              <a:t>number</a:t>
            </a:r>
            <a:r>
              <a:rPr lang="fr-BE" sz="1800" dirty="0"/>
              <a:t> of </a:t>
            </a:r>
            <a:r>
              <a:rPr lang="fr-BE" sz="1800" dirty="0" err="1"/>
              <a:t>secondments</a:t>
            </a:r>
            <a:r>
              <a:rPr lang="fr-BE" sz="1800" dirty="0"/>
              <a:t>.  </a:t>
            </a:r>
          </a:p>
          <a:p>
            <a:pPr marL="0" indent="0">
              <a:buNone/>
            </a:pPr>
            <a:endParaRPr lang="fr-BE" sz="1800" dirty="0"/>
          </a:p>
          <a:p>
            <a:r>
              <a:rPr lang="fr-BE" sz="1800" dirty="0"/>
              <a:t>Revenue </a:t>
            </a:r>
            <a:r>
              <a:rPr lang="fr-BE" sz="1800" dirty="0" err="1"/>
              <a:t>from</a:t>
            </a:r>
            <a:r>
              <a:rPr lang="fr-BE" sz="1800" dirty="0"/>
              <a:t> </a:t>
            </a:r>
            <a:r>
              <a:rPr lang="fr-BE" sz="1800" dirty="0" err="1"/>
              <a:t>Member</a:t>
            </a:r>
            <a:r>
              <a:rPr lang="fr-BE" sz="1800" dirty="0"/>
              <a:t> states </a:t>
            </a:r>
            <a:r>
              <a:rPr lang="fr-BE" sz="1800" dirty="0" err="1"/>
              <a:t>will</a:t>
            </a:r>
            <a:r>
              <a:rPr lang="fr-BE" sz="1800" dirty="0"/>
              <a:t> </a:t>
            </a:r>
            <a:r>
              <a:rPr lang="fr-BE" sz="1800" dirty="0" err="1"/>
              <a:t>increase</a:t>
            </a:r>
            <a:r>
              <a:rPr lang="fr-BE" sz="1800" dirty="0"/>
              <a:t> as the contribution </a:t>
            </a:r>
            <a:r>
              <a:rPr lang="fr-BE" sz="1800" dirty="0" err="1"/>
              <a:t>from</a:t>
            </a:r>
            <a:r>
              <a:rPr lang="fr-BE" sz="1800" dirty="0"/>
              <a:t> EIB and ESM. EU Budget, the main </a:t>
            </a:r>
            <a:r>
              <a:rPr lang="fr-BE" sz="1800" dirty="0" err="1"/>
              <a:t>contributor</a:t>
            </a:r>
            <a:r>
              <a:rPr lang="fr-BE" sz="1800" dirty="0"/>
              <a:t>, </a:t>
            </a:r>
            <a:r>
              <a:rPr lang="fr-BE" sz="1800" dirty="0" err="1"/>
              <a:t>relatively</a:t>
            </a:r>
            <a:r>
              <a:rPr lang="fr-BE" sz="1800" dirty="0"/>
              <a:t> </a:t>
            </a:r>
            <a:r>
              <a:rPr lang="fr-BE" sz="1800" dirty="0" err="1"/>
              <a:t>declines</a:t>
            </a:r>
            <a:r>
              <a:rPr lang="fr-BE" sz="1800" dirty="0"/>
              <a:t> </a:t>
            </a:r>
            <a:r>
              <a:rPr lang="fr-BE" sz="1800" dirty="0" err="1"/>
              <a:t>slightly</a:t>
            </a:r>
            <a:r>
              <a:rPr lang="fr-BE" sz="1800" dirty="0"/>
              <a:t> to 56 % of the total Budget. </a:t>
            </a:r>
          </a:p>
          <a:p>
            <a:pPr marL="0" indent="0">
              <a:buNone/>
            </a:pPr>
            <a:endParaRPr lang="fr-BE" sz="1800" dirty="0"/>
          </a:p>
          <a:p>
            <a:r>
              <a:rPr lang="fr-BE" sz="1800" dirty="0"/>
              <a:t>2021 Draft Budget </a:t>
            </a:r>
            <a:r>
              <a:rPr lang="fr-BE" sz="1800" dirty="0" err="1"/>
              <a:t>is</a:t>
            </a:r>
            <a:r>
              <a:rPr lang="fr-BE" sz="1800" dirty="0"/>
              <a:t> a </a:t>
            </a:r>
            <a:r>
              <a:rPr lang="fr-BE" sz="1800" dirty="0" err="1"/>
              <a:t>moderate</a:t>
            </a:r>
            <a:r>
              <a:rPr lang="fr-BE" sz="1800" dirty="0"/>
              <a:t>, </a:t>
            </a:r>
            <a:r>
              <a:rPr lang="fr-BE" sz="1800" dirty="0" err="1"/>
              <a:t>well</a:t>
            </a:r>
            <a:r>
              <a:rPr lang="fr-BE" sz="1800" dirty="0"/>
              <a:t> </a:t>
            </a:r>
            <a:r>
              <a:rPr lang="fr-BE" sz="1800" dirty="0" err="1"/>
              <a:t>grounded</a:t>
            </a:r>
            <a:r>
              <a:rPr lang="fr-BE" sz="1800" dirty="0"/>
              <a:t> </a:t>
            </a:r>
            <a:r>
              <a:rPr lang="fr-BE" sz="1800" dirty="0" err="1"/>
              <a:t>proposal</a:t>
            </a:r>
            <a:r>
              <a:rPr lang="fr-BE" sz="1800" dirty="0"/>
              <a:t> for the real </a:t>
            </a:r>
            <a:r>
              <a:rPr lang="fr-BE" sz="1800" dirty="0" err="1"/>
              <a:t>needs</a:t>
            </a:r>
            <a:r>
              <a:rPr lang="fr-BE" sz="1800" dirty="0"/>
              <a:t> of the </a:t>
            </a:r>
            <a:r>
              <a:rPr lang="fr-BE" sz="1800" dirty="0" err="1"/>
              <a:t>European</a:t>
            </a:r>
            <a:r>
              <a:rPr lang="fr-BE" sz="1800" dirty="0"/>
              <a:t> </a:t>
            </a:r>
            <a:r>
              <a:rPr lang="fr-BE" sz="1800" dirty="0" err="1"/>
              <a:t>Schools</a:t>
            </a:r>
            <a:r>
              <a:rPr lang="fr-BE" sz="1800" dirty="0"/>
              <a:t>. </a:t>
            </a:r>
            <a:endParaRPr lang="en-US" sz="1800" dirty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D21DC40-59F4-4F06-9A80-52ECAED31B3E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fr-FR" altLang="en-US" sz="140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388424" y="3789040"/>
            <a:ext cx="144017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endParaRPr lang="fr-FR" altLang="en-US" sz="1700" dirty="0"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188" y="549275"/>
            <a:ext cx="7772400" cy="792163"/>
          </a:xfrm>
        </p:spPr>
        <p:txBody>
          <a:bodyPr/>
          <a:lstStyle/>
          <a:p>
            <a:pPr>
              <a:defRPr/>
            </a:pPr>
            <a:r>
              <a:rPr lang="fr-BE" sz="2400" b="1" dirty="0"/>
              <a:t>Draft Budget</a:t>
            </a:r>
            <a:r>
              <a:rPr lang="fr-BE" sz="1800" b="1" dirty="0"/>
              <a:t> </a:t>
            </a:r>
            <a:r>
              <a:rPr lang="fr-BE" sz="2400" b="1" dirty="0"/>
              <a:t>2021:  </a:t>
            </a:r>
            <a:br>
              <a:rPr lang="fr-BE" sz="2400" b="1" dirty="0"/>
            </a:br>
            <a:r>
              <a:rPr lang="fr-BE" sz="2400" b="1" dirty="0" err="1"/>
              <a:t>Proposal</a:t>
            </a:r>
            <a:r>
              <a:rPr lang="fr-BE" sz="2400" b="1" dirty="0"/>
              <a:t> to the </a:t>
            </a:r>
            <a:r>
              <a:rPr lang="fr-BE" sz="2400" b="1" dirty="0" err="1"/>
              <a:t>Board</a:t>
            </a:r>
            <a:r>
              <a:rPr lang="fr-BE" sz="2400" b="1" dirty="0"/>
              <a:t> of </a:t>
            </a:r>
            <a:r>
              <a:rPr lang="fr-BE" sz="2400" b="1" dirty="0" err="1"/>
              <a:t>Governors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1628800"/>
            <a:ext cx="7345362" cy="4392588"/>
          </a:xfrm>
        </p:spPr>
        <p:txBody>
          <a:bodyPr/>
          <a:lstStyle/>
          <a:p>
            <a:pPr algn="l">
              <a:defRPr/>
            </a:pPr>
            <a:r>
              <a:rPr lang="fr-BE" sz="2000" dirty="0"/>
              <a:t>The total Draft Budget </a:t>
            </a:r>
            <a:r>
              <a:rPr lang="fr-BE" sz="2000" dirty="0" err="1"/>
              <a:t>proposed</a:t>
            </a:r>
            <a:r>
              <a:rPr lang="fr-BE" sz="2000" dirty="0"/>
              <a:t> to the </a:t>
            </a:r>
            <a:r>
              <a:rPr lang="fr-BE" sz="2000" dirty="0" err="1"/>
              <a:t>Board</a:t>
            </a:r>
            <a:r>
              <a:rPr lang="fr-BE" sz="2000" dirty="0"/>
              <a:t> of </a:t>
            </a:r>
            <a:r>
              <a:rPr lang="fr-BE" sz="2000" dirty="0" err="1"/>
              <a:t>Governors</a:t>
            </a:r>
            <a:r>
              <a:rPr lang="fr-BE" sz="2000" dirty="0"/>
              <a:t> for the </a:t>
            </a:r>
            <a:r>
              <a:rPr lang="fr-BE" sz="2000" dirty="0" err="1"/>
              <a:t>fourteen</a:t>
            </a:r>
            <a:r>
              <a:rPr lang="fr-BE" sz="2000" dirty="0"/>
              <a:t> </a:t>
            </a:r>
            <a:r>
              <a:rPr lang="fr-BE" sz="2000" dirty="0" err="1"/>
              <a:t>schools</a:t>
            </a:r>
            <a:r>
              <a:rPr lang="fr-BE" sz="2000" dirty="0"/>
              <a:t> and the OSG = 359.1 million EURO (16.1 million </a:t>
            </a:r>
            <a:r>
              <a:rPr lang="fr-BE" sz="2000" dirty="0" err="1"/>
              <a:t>less</a:t>
            </a:r>
            <a:r>
              <a:rPr lang="fr-BE" sz="2000" dirty="0"/>
              <a:t> </a:t>
            </a:r>
            <a:r>
              <a:rPr lang="fr-BE" sz="2000" dirty="0" err="1"/>
              <a:t>than</a:t>
            </a:r>
            <a:r>
              <a:rPr lang="fr-BE" sz="2000" dirty="0"/>
              <a:t> </a:t>
            </a:r>
            <a:r>
              <a:rPr lang="fr-BE" sz="2000" dirty="0" err="1"/>
              <a:t>requested</a:t>
            </a:r>
            <a:r>
              <a:rPr lang="fr-BE" sz="2000" dirty="0"/>
              <a:t> by </a:t>
            </a:r>
            <a:r>
              <a:rPr lang="fr-BE" sz="2000" dirty="0" err="1"/>
              <a:t>schools</a:t>
            </a:r>
            <a:r>
              <a:rPr lang="fr-BE" sz="20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fr-BE" sz="2000" dirty="0"/>
          </a:p>
          <a:p>
            <a:pPr algn="l">
              <a:defRPr/>
            </a:pPr>
            <a:r>
              <a:rPr lang="fr-BE" sz="2000" dirty="0" err="1"/>
              <a:t>Represents</a:t>
            </a:r>
            <a:r>
              <a:rPr lang="fr-BE" sz="2000" dirty="0"/>
              <a:t> a 4.6% </a:t>
            </a:r>
            <a:r>
              <a:rPr lang="fr-BE" sz="2000" dirty="0" err="1"/>
              <a:t>increase</a:t>
            </a:r>
            <a:r>
              <a:rPr lang="fr-BE" sz="2000" dirty="0"/>
              <a:t> over the 2020 Budget. Main </a:t>
            </a:r>
            <a:r>
              <a:rPr lang="fr-BE" sz="2000" dirty="0" err="1"/>
              <a:t>elements</a:t>
            </a:r>
            <a:r>
              <a:rPr lang="fr-BE" sz="2000" dirty="0"/>
              <a:t>: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fr-BE" sz="2000" dirty="0"/>
          </a:p>
          <a:p>
            <a:pPr marL="457200" indent="-457200" algn="l">
              <a:buFont typeface="+mj-lt"/>
              <a:buAutoNum type="arabicPeriod"/>
              <a:defRPr/>
            </a:pPr>
            <a:r>
              <a:rPr lang="fr-BE" sz="1600" dirty="0"/>
              <a:t>Salary </a:t>
            </a:r>
            <a:r>
              <a:rPr lang="fr-BE" sz="1600" dirty="0" err="1"/>
              <a:t>increases</a:t>
            </a:r>
            <a:r>
              <a:rPr lang="fr-BE" sz="1600" dirty="0"/>
              <a:t> (2.0 % in 2019, 3.1 % in 2020, </a:t>
            </a:r>
            <a:r>
              <a:rPr lang="fr-BE" sz="1600" dirty="0" err="1"/>
              <a:t>paid</a:t>
            </a:r>
            <a:r>
              <a:rPr lang="fr-BE" sz="1600" dirty="0"/>
              <a:t> </a:t>
            </a:r>
            <a:r>
              <a:rPr lang="fr-BE" sz="1600" dirty="0" err="1"/>
              <a:t>retroactively</a:t>
            </a:r>
            <a:r>
              <a:rPr lang="fr-BE" sz="1600" dirty="0"/>
              <a:t> </a:t>
            </a:r>
            <a:r>
              <a:rPr lang="fr-BE" sz="1600" dirty="0" err="1"/>
              <a:t>since</a:t>
            </a:r>
            <a:r>
              <a:rPr lang="fr-BE" sz="1600" dirty="0"/>
              <a:t> July 2020 in 2021)</a:t>
            </a:r>
          </a:p>
          <a:p>
            <a:pPr marL="342900" indent="-342900" algn="l">
              <a:buAutoNum type="arabicPeriod" startAt="2"/>
              <a:defRPr/>
            </a:pPr>
            <a:r>
              <a:rPr lang="en-US" sz="1600" dirty="0"/>
              <a:t>Increase in population= +</a:t>
            </a:r>
            <a:r>
              <a:rPr lang="fr-BE" sz="1600" dirty="0"/>
              <a:t>444 </a:t>
            </a:r>
            <a:r>
              <a:rPr lang="fr-BE" sz="1600" dirty="0" err="1"/>
              <a:t>pupils</a:t>
            </a:r>
            <a:r>
              <a:rPr lang="fr-BE" sz="1600" dirty="0"/>
              <a:t> </a:t>
            </a:r>
            <a:r>
              <a:rPr lang="fr-BE" sz="1600" dirty="0" err="1"/>
              <a:t>from</a:t>
            </a:r>
            <a:r>
              <a:rPr lang="fr-BE" sz="1600" dirty="0"/>
              <a:t> </a:t>
            </a:r>
            <a:r>
              <a:rPr lang="fr-BE" sz="1600" dirty="0" err="1"/>
              <a:t>Oct</a:t>
            </a:r>
            <a:r>
              <a:rPr lang="fr-BE" sz="1600" dirty="0"/>
              <a:t> 2019 to </a:t>
            </a:r>
            <a:r>
              <a:rPr lang="fr-BE" sz="1600" dirty="0" err="1"/>
              <a:t>Oct</a:t>
            </a:r>
            <a:r>
              <a:rPr lang="fr-BE" sz="1600" dirty="0"/>
              <a:t> 2020 (+1.6%)</a:t>
            </a:r>
          </a:p>
          <a:p>
            <a:pPr marL="342900" indent="-342900" algn="l">
              <a:buAutoNum type="arabicPeriod" startAt="2"/>
              <a:defRPr/>
            </a:pPr>
            <a:r>
              <a:rPr lang="fr-BE" sz="1600" dirty="0" err="1"/>
              <a:t>Creation</a:t>
            </a:r>
            <a:r>
              <a:rPr lang="fr-BE" sz="1600" dirty="0"/>
              <a:t> of </a:t>
            </a:r>
            <a:r>
              <a:rPr lang="fr-BE" sz="1600" dirty="0" err="1"/>
              <a:t>temporary</a:t>
            </a:r>
            <a:r>
              <a:rPr lang="fr-BE" sz="1600" dirty="0"/>
              <a:t> site for Brussels V (+500 </a:t>
            </a:r>
            <a:r>
              <a:rPr lang="fr-BE" sz="1600" dirty="0" err="1"/>
              <a:t>pupils</a:t>
            </a:r>
            <a:r>
              <a:rPr lang="fr-BE" sz="1600" dirty="0"/>
              <a:t>)</a:t>
            </a:r>
          </a:p>
          <a:p>
            <a:pPr marL="342900" indent="-342900" algn="l">
              <a:buAutoNum type="arabicPeriod" startAt="2"/>
              <a:defRPr/>
            </a:pPr>
            <a:r>
              <a:rPr lang="fr-BE" sz="1600" dirty="0"/>
              <a:t>New </a:t>
            </a:r>
            <a:r>
              <a:rPr lang="fr-BE" sz="1600" dirty="0" err="1"/>
              <a:t>posts</a:t>
            </a:r>
            <a:r>
              <a:rPr lang="fr-BE" sz="1600" dirty="0"/>
              <a:t> </a:t>
            </a:r>
            <a:r>
              <a:rPr lang="fr-BE" sz="1600" dirty="0" err="1"/>
              <a:t>requests</a:t>
            </a:r>
            <a:r>
              <a:rPr lang="fr-BE" sz="1600" dirty="0"/>
              <a:t> and </a:t>
            </a:r>
            <a:r>
              <a:rPr lang="fr-BE" sz="1600" dirty="0" err="1"/>
              <a:t>other</a:t>
            </a:r>
            <a:r>
              <a:rPr lang="fr-BE" sz="1600" dirty="0"/>
              <a:t> </a:t>
            </a:r>
            <a:r>
              <a:rPr lang="fr-BE" sz="1600" dirty="0" err="1"/>
              <a:t>iniatives</a:t>
            </a:r>
            <a:r>
              <a:rPr lang="fr-BE" sz="1600" dirty="0"/>
              <a:t> (3.3 million)</a:t>
            </a:r>
          </a:p>
          <a:p>
            <a:r>
              <a:rPr lang="en-US" sz="20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/>
            </a:pPr>
            <a:endParaRPr lang="fr-BE" sz="2000" dirty="0"/>
          </a:p>
          <a:p>
            <a:pPr algn="l">
              <a:defRPr/>
            </a:pPr>
            <a:endParaRPr lang="fr-BE" sz="2000" dirty="0"/>
          </a:p>
          <a:p>
            <a:pPr algn="l">
              <a:defRPr/>
            </a:pPr>
            <a:endParaRPr lang="fr-BE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BE" sz="2800" b="1" dirty="0"/>
              <a:t>Budget</a:t>
            </a:r>
            <a:r>
              <a:rPr lang="fr-BE" sz="2000" b="1" dirty="0"/>
              <a:t> </a:t>
            </a:r>
            <a:r>
              <a:rPr lang="fr-BE" sz="2800" b="1" dirty="0" err="1"/>
              <a:t>evolution</a:t>
            </a:r>
            <a:r>
              <a:rPr lang="fr-BE" sz="2800" b="1" dirty="0"/>
              <a:t> 2015-2021</a:t>
            </a:r>
            <a:endParaRPr lang="fr-FR" altLang="en-US" sz="2800" dirty="0"/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C086D2A-40E5-4632-992C-6E038339F211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fr-FR" altLang="en-US" sz="1400"/>
          </a:p>
        </p:txBody>
      </p:sp>
      <p:graphicFrame>
        <p:nvGraphicFramePr>
          <p:cNvPr id="4" name="Diagram 3"/>
          <p:cNvGraphicFramePr/>
          <p:nvPr/>
        </p:nvGraphicFramePr>
        <p:xfrm>
          <a:off x="2051720" y="3356992"/>
          <a:ext cx="2952328" cy="307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6FB22504-6180-409C-8B3F-7D8789A5C8A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279563"/>
              </p:ext>
            </p:extLst>
          </p:nvPr>
        </p:nvGraphicFramePr>
        <p:xfrm>
          <a:off x="899591" y="2924944"/>
          <a:ext cx="7200799" cy="3320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EDFD23-4629-4E8D-A627-DBC95A840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458301"/>
              </p:ext>
            </p:extLst>
          </p:nvPr>
        </p:nvGraphicFramePr>
        <p:xfrm>
          <a:off x="899592" y="1556793"/>
          <a:ext cx="7128791" cy="1100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3563">
                  <a:extLst>
                    <a:ext uri="{9D8B030D-6E8A-4147-A177-3AD203B41FA5}">
                      <a16:colId xmlns:a16="http://schemas.microsoft.com/office/drawing/2014/main" val="1449948844"/>
                    </a:ext>
                  </a:extLst>
                </a:gridCol>
                <a:gridCol w="987538">
                  <a:extLst>
                    <a:ext uri="{9D8B030D-6E8A-4147-A177-3AD203B41FA5}">
                      <a16:colId xmlns:a16="http://schemas.microsoft.com/office/drawing/2014/main" val="3608746877"/>
                    </a:ext>
                  </a:extLst>
                </a:gridCol>
                <a:gridCol w="987538">
                  <a:extLst>
                    <a:ext uri="{9D8B030D-6E8A-4147-A177-3AD203B41FA5}">
                      <a16:colId xmlns:a16="http://schemas.microsoft.com/office/drawing/2014/main" val="2764229328"/>
                    </a:ext>
                  </a:extLst>
                </a:gridCol>
                <a:gridCol w="987538">
                  <a:extLst>
                    <a:ext uri="{9D8B030D-6E8A-4147-A177-3AD203B41FA5}">
                      <a16:colId xmlns:a16="http://schemas.microsoft.com/office/drawing/2014/main" val="4034581364"/>
                    </a:ext>
                  </a:extLst>
                </a:gridCol>
                <a:gridCol w="987538">
                  <a:extLst>
                    <a:ext uri="{9D8B030D-6E8A-4147-A177-3AD203B41FA5}">
                      <a16:colId xmlns:a16="http://schemas.microsoft.com/office/drawing/2014/main" val="3612350598"/>
                    </a:ext>
                  </a:extLst>
                </a:gridCol>
                <a:gridCol w="987538">
                  <a:extLst>
                    <a:ext uri="{9D8B030D-6E8A-4147-A177-3AD203B41FA5}">
                      <a16:colId xmlns:a16="http://schemas.microsoft.com/office/drawing/2014/main" val="2514391539"/>
                    </a:ext>
                  </a:extLst>
                </a:gridCol>
                <a:gridCol w="987538">
                  <a:extLst>
                    <a:ext uri="{9D8B030D-6E8A-4147-A177-3AD203B41FA5}">
                      <a16:colId xmlns:a16="http://schemas.microsoft.com/office/drawing/2014/main" val="2499859631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2016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2017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2018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2019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Budget 2020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Draft Budget</a:t>
                      </a:r>
                    </a:p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2021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0360012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283.3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294.7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305.9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307.5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315.0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343.1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359.1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462194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A35D6A-AB16-4596-A7C8-EBC6A8D7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24744-3644-43BA-AB7C-37A54FFFE095}" type="slidenum">
              <a:rPr lang="fr-FR" altLang="en-US" smtClean="0"/>
              <a:pPr>
                <a:defRPr/>
              </a:pPr>
              <a:t>4</a:t>
            </a:fld>
            <a:endParaRPr lang="fr-FR" altLang="en-US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3F3F347D-BAD8-4A9A-A651-2F5E28BC1B54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 rot="16200000">
            <a:off x="4171890" y="-3268663"/>
            <a:ext cx="800219" cy="8229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BE" altLang="en-US" sz="2000" b="1" dirty="0" err="1"/>
              <a:t>School</a:t>
            </a:r>
            <a:r>
              <a:rPr lang="fr-BE" altLang="en-US" sz="2000" b="1" dirty="0"/>
              <a:t> population:  </a:t>
            </a:r>
            <a:r>
              <a:rPr lang="fr-BE" altLang="en-US" sz="2000" b="1" dirty="0" err="1"/>
              <a:t>evolution</a:t>
            </a:r>
            <a:r>
              <a:rPr lang="fr-BE" altLang="en-US" sz="2000" b="1" dirty="0"/>
              <a:t> 2013 – 2020</a:t>
            </a:r>
            <a:br>
              <a:rPr lang="fr-BE" altLang="en-US" sz="2000" b="1" dirty="0"/>
            </a:br>
            <a:r>
              <a:rPr lang="fr-BE" altLang="en-US" sz="2000" b="1" dirty="0"/>
              <a:t> </a:t>
            </a:r>
            <a:endParaRPr lang="en-US" altLang="en-US" sz="2000" b="1" dirty="0"/>
          </a:p>
        </p:txBody>
      </p:sp>
      <p:graphicFrame>
        <p:nvGraphicFramePr>
          <p:cNvPr id="7" name="Table Placeholder 6">
            <a:extLst>
              <a:ext uri="{FF2B5EF4-FFF2-40B4-BE49-F238E27FC236}">
                <a16:creationId xmlns:a16="http://schemas.microsoft.com/office/drawing/2014/main" id="{2BD450EC-2331-4077-B11E-9DB43DDDC4AD}"/>
              </a:ext>
            </a:extLst>
          </p:cNvPr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233265029"/>
              </p:ext>
            </p:extLst>
          </p:nvPr>
        </p:nvGraphicFramePr>
        <p:xfrm>
          <a:off x="457200" y="1916832"/>
          <a:ext cx="8229599" cy="288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2211684773"/>
                    </a:ext>
                  </a:extLst>
                </a:gridCol>
                <a:gridCol w="595400">
                  <a:extLst>
                    <a:ext uri="{9D8B030D-6E8A-4147-A177-3AD203B41FA5}">
                      <a16:colId xmlns:a16="http://schemas.microsoft.com/office/drawing/2014/main" val="2993509361"/>
                    </a:ext>
                  </a:extLst>
                </a:gridCol>
                <a:gridCol w="694706">
                  <a:extLst>
                    <a:ext uri="{9D8B030D-6E8A-4147-A177-3AD203B41FA5}">
                      <a16:colId xmlns:a16="http://schemas.microsoft.com/office/drawing/2014/main" val="592201677"/>
                    </a:ext>
                  </a:extLst>
                </a:gridCol>
                <a:gridCol w="694706">
                  <a:extLst>
                    <a:ext uri="{9D8B030D-6E8A-4147-A177-3AD203B41FA5}">
                      <a16:colId xmlns:a16="http://schemas.microsoft.com/office/drawing/2014/main" val="2096234591"/>
                    </a:ext>
                  </a:extLst>
                </a:gridCol>
                <a:gridCol w="694706">
                  <a:extLst>
                    <a:ext uri="{9D8B030D-6E8A-4147-A177-3AD203B41FA5}">
                      <a16:colId xmlns:a16="http://schemas.microsoft.com/office/drawing/2014/main" val="368902375"/>
                    </a:ext>
                  </a:extLst>
                </a:gridCol>
                <a:gridCol w="737458">
                  <a:extLst>
                    <a:ext uri="{9D8B030D-6E8A-4147-A177-3AD203B41FA5}">
                      <a16:colId xmlns:a16="http://schemas.microsoft.com/office/drawing/2014/main" val="2940497916"/>
                    </a:ext>
                  </a:extLst>
                </a:gridCol>
                <a:gridCol w="737458">
                  <a:extLst>
                    <a:ext uri="{9D8B030D-6E8A-4147-A177-3AD203B41FA5}">
                      <a16:colId xmlns:a16="http://schemas.microsoft.com/office/drawing/2014/main" val="4160002729"/>
                    </a:ext>
                  </a:extLst>
                </a:gridCol>
                <a:gridCol w="780209">
                  <a:extLst>
                    <a:ext uri="{9D8B030D-6E8A-4147-A177-3AD203B41FA5}">
                      <a16:colId xmlns:a16="http://schemas.microsoft.com/office/drawing/2014/main" val="1753272824"/>
                    </a:ext>
                  </a:extLst>
                </a:gridCol>
                <a:gridCol w="801584">
                  <a:extLst>
                    <a:ext uri="{9D8B030D-6E8A-4147-A177-3AD203B41FA5}">
                      <a16:colId xmlns:a16="http://schemas.microsoft.com/office/drawing/2014/main" val="4251868508"/>
                    </a:ext>
                  </a:extLst>
                </a:gridCol>
                <a:gridCol w="737458">
                  <a:extLst>
                    <a:ext uri="{9D8B030D-6E8A-4147-A177-3AD203B41FA5}">
                      <a16:colId xmlns:a16="http://schemas.microsoft.com/office/drawing/2014/main" val="928608136"/>
                    </a:ext>
                  </a:extLst>
                </a:gridCol>
                <a:gridCol w="737458">
                  <a:extLst>
                    <a:ext uri="{9D8B030D-6E8A-4147-A177-3AD203B41FA5}">
                      <a16:colId xmlns:a16="http://schemas.microsoft.com/office/drawing/2014/main" val="3300228131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 Category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Sep-13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Sep-14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Sep-15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Sep-16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Sep-17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Sep-18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Sep-19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Sep-20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2020/2019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u="none" strike="noStrike">
                          <a:effectLst/>
                        </a:rPr>
                        <a:t>2020/2013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879423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Category 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60317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18,764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19,823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20,530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21,305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21,874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22,269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22,854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23,372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2.27%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24.56%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2415103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Category 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60317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1,174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1,142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1,085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1,077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1,011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941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925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907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-1.95%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-22.74%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86091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Category III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60317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4,609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4,420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4,288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4,288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3,992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3,966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3,983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3,921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-1.56%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-14.93%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1711471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160317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24,547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25,385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25,903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26,670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26,877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27,176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27,762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28,200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>
                          <a:effectLst/>
                        </a:rPr>
                        <a:t>1.58%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u="none" strike="noStrike" dirty="0">
                          <a:effectLst/>
                        </a:rPr>
                        <a:t>14.88%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64437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3253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98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147050" cy="863501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400" b="1" dirty="0"/>
              <a:t>Draft Budget 2021 - Expenditure</a:t>
            </a:r>
            <a:endParaRPr lang="fr-FR" altLang="en-US" sz="2400" b="1" dirty="0"/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2043D9C-6771-4982-97B5-6E5CC523E0A3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fr-FR" altLang="en-US" sz="140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F05B87-D9D5-4801-B829-7A343E3EA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6769"/>
              </p:ext>
            </p:extLst>
          </p:nvPr>
        </p:nvGraphicFramePr>
        <p:xfrm>
          <a:off x="958850" y="1556792"/>
          <a:ext cx="7226300" cy="4392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36436637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60618063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78599892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2571802857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331575578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3549763907"/>
                    </a:ext>
                  </a:extLst>
                </a:gridCol>
              </a:tblGrid>
              <a:tr h="228085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Budget 2020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Draft Budget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2021/2020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200" u="none" strike="noStrike">
                          <a:effectLst/>
                        </a:rPr>
                        <a:t>2021/2019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59225163"/>
                  </a:ext>
                </a:extLst>
              </a:tr>
              <a:tr h="228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Implementation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2021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00073"/>
                  </a:ext>
                </a:extLst>
              </a:tr>
              <a:tr h="2280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2019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00652072"/>
                  </a:ext>
                </a:extLst>
              </a:tr>
              <a:tr h="4635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Seconded staff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135.8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144.8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152.1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5.04%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12.00%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5006287"/>
                  </a:ext>
                </a:extLst>
              </a:tr>
              <a:tr h="4635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Locally recruited teachers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81.7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90.3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88.1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-2.44%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7.83%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34620680"/>
                  </a:ext>
                </a:extLst>
              </a:tr>
              <a:tr h="46352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Teaching staff sub-total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217.5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235.1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240.2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2.17%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10.44%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4129478"/>
                  </a:ext>
                </a:extLst>
              </a:tr>
              <a:tr h="4635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Administrative staff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40.5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46.9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48.8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4.05%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20.49%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3326217"/>
                  </a:ext>
                </a:extLst>
              </a:tr>
              <a:tr h="4635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Educational support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14.9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18.2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27.27%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22.15%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50347781"/>
                  </a:ext>
                </a:extLst>
              </a:tr>
              <a:tr h="4635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Other administrative expenditure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34.6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38.9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42.5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9.25%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22.83%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13835674"/>
                  </a:ext>
                </a:extLst>
              </a:tr>
              <a:tr h="4635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u="none" strike="noStrike">
                          <a:effectLst/>
                        </a:rPr>
                        <a:t>Pedagogical expenditure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7.4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7.8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9.4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20.51%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u="none" strike="noStrike">
                          <a:effectLst/>
                        </a:rPr>
                        <a:t>27.03%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9694419"/>
                  </a:ext>
                </a:extLst>
              </a:tr>
              <a:tr h="463529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1" u="none" strike="noStrike" dirty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u="none" strike="noStrike">
                          <a:effectLst/>
                        </a:rPr>
                        <a:t>315.0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u="none" strike="noStrike">
                          <a:effectLst/>
                        </a:rPr>
                        <a:t>343.0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u="none" strike="noStrike">
                          <a:effectLst/>
                        </a:rPr>
                        <a:t>359.1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u="none" strike="noStrike">
                          <a:effectLst/>
                        </a:rPr>
                        <a:t>4.69%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1" u="none" strike="noStrike" dirty="0">
                          <a:effectLst/>
                        </a:rPr>
                        <a:t>14.00%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86135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2B56-F4CC-49E9-844F-D7EC01D5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 b="1" dirty="0"/>
              <a:t>Draft Budget 2021 - Expenditure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98917B-F797-45A9-96F5-7E9A0685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24744-3644-43BA-AB7C-37A54FFFE095}" type="slidenum">
              <a:rPr lang="fr-FR" altLang="en-US" smtClean="0"/>
              <a:pPr>
                <a:defRPr/>
              </a:pPr>
              <a:t>6</a:t>
            </a:fld>
            <a:endParaRPr lang="fr-FR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FF272F-5A4B-442B-93A3-C8B9CF146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84784"/>
            <a:ext cx="10930408" cy="4641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47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FDF35F7-D209-428D-B2B1-6AC2B63DFA22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fr-FR" altLang="en-US" sz="140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042988" y="476250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en-GB" altLang="en-US" sz="1800" b="1" dirty="0"/>
            </a:br>
            <a:r>
              <a:rPr lang="en-GB" altLang="en-US" sz="1800" b="1" dirty="0"/>
              <a:t>Evolution of Expenditure by category 2015-2021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4803651"/>
              </p:ext>
            </p:extLst>
          </p:nvPr>
        </p:nvGraphicFramePr>
        <p:xfrm>
          <a:off x="900112" y="1585312"/>
          <a:ext cx="7343776" cy="450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sz="3200" b="1" dirty="0"/>
              <a:t>Draft Budget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Main points of consideration regarding expenditure: 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 very modest increase in teaching-related resources (+2.2%), includes a significant increase in forecast for seconded staff (+5.0%), and a decline in appropriations for Locally recruited teachers (-2.4%)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PAS expenditure includes costs related (+4.1%), includes new posts requests and temporary support (1.6 million €)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endParaRPr lang="en-US" sz="1800" b="1" i="1" dirty="0"/>
          </a:p>
          <a:p>
            <a:pPr marL="0" indent="0">
              <a:buNone/>
            </a:pPr>
            <a:r>
              <a:rPr lang="en-US" sz="2000" dirty="0"/>
              <a:t>3. Gradual increases in smaller Budget lines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8037A5-2088-4E68-B7A2-B1DCDB5709EF}" type="slidenum">
              <a:rPr lang="fr-FR" altLang="en-US" smtClean="0"/>
              <a:pPr>
                <a:defRPr/>
              </a:pPr>
              <a:t>8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059824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1468"/>
          <p:cNvSpPr>
            <a:spLocks noChangeShapeType="1"/>
          </p:cNvSpPr>
          <p:nvPr/>
        </p:nvSpPr>
        <p:spPr bwMode="auto">
          <a:xfrm>
            <a:off x="3052763" y="49720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147" name="Line 1471"/>
          <p:cNvSpPr>
            <a:spLocks noChangeShapeType="1"/>
          </p:cNvSpPr>
          <p:nvPr/>
        </p:nvSpPr>
        <p:spPr bwMode="auto">
          <a:xfrm>
            <a:off x="3052763" y="49720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148" name="Line 2254"/>
          <p:cNvSpPr>
            <a:spLocks noChangeShapeType="1"/>
          </p:cNvSpPr>
          <p:nvPr/>
        </p:nvSpPr>
        <p:spPr bwMode="auto">
          <a:xfrm>
            <a:off x="2892425" y="52863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149" name="Line 2257"/>
          <p:cNvSpPr>
            <a:spLocks noChangeShapeType="1"/>
          </p:cNvSpPr>
          <p:nvPr/>
        </p:nvSpPr>
        <p:spPr bwMode="auto">
          <a:xfrm>
            <a:off x="2892425" y="52863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150" name="Line 3017"/>
          <p:cNvSpPr>
            <a:spLocks noChangeShapeType="1"/>
          </p:cNvSpPr>
          <p:nvPr/>
        </p:nvSpPr>
        <p:spPr bwMode="auto">
          <a:xfrm>
            <a:off x="2892425" y="52863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151" name="Line 3020"/>
          <p:cNvSpPr>
            <a:spLocks noChangeShapeType="1"/>
          </p:cNvSpPr>
          <p:nvPr/>
        </p:nvSpPr>
        <p:spPr bwMode="auto">
          <a:xfrm>
            <a:off x="2892425" y="52863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6293" name="Rectangle 3817"/>
          <p:cNvSpPr>
            <a:spLocks noChangeArrowheads="1"/>
          </p:cNvSpPr>
          <p:nvPr/>
        </p:nvSpPr>
        <p:spPr bwMode="auto">
          <a:xfrm>
            <a:off x="457200" y="332656"/>
            <a:ext cx="8229600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en-US" sz="2800" dirty="0">
                <a:solidFill>
                  <a:schemeClr val="tx2"/>
                </a:solidFill>
              </a:rPr>
              <a:t>Budgets 2020-21 by school and OSG</a:t>
            </a:r>
          </a:p>
          <a:p>
            <a:pPr algn="ctr" eaLnBrk="1" hangingPunct="1">
              <a:defRPr/>
            </a:pPr>
            <a:endParaRPr lang="fr-FR" altLang="en-US" sz="1600" dirty="0">
              <a:solidFill>
                <a:schemeClr val="tx2"/>
              </a:solidFill>
            </a:endParaRPr>
          </a:p>
          <a:p>
            <a:pPr algn="ctr" eaLnBrk="1" hangingPunct="1">
              <a:defRPr/>
            </a:pPr>
            <a:r>
              <a:rPr lang="fr-FR" altLang="en-US" sz="1600" dirty="0">
                <a:solidFill>
                  <a:schemeClr val="tx2"/>
                </a:solidFill>
              </a:rPr>
              <a:t>(Million EURO and %)</a:t>
            </a:r>
          </a:p>
        </p:txBody>
      </p:sp>
      <p:sp>
        <p:nvSpPr>
          <p:cNvPr id="717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427EDC1-0E4E-44D6-BFBA-ACC30DEFCF17}" type="slidenum">
              <a:rPr lang="fr-FR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fr-FR" altLang="en-US" sz="14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302C3A8-7C89-4E86-8D92-E5BEBEA7EA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733068"/>
              </p:ext>
            </p:extLst>
          </p:nvPr>
        </p:nvGraphicFramePr>
        <p:xfrm>
          <a:off x="1259632" y="1412776"/>
          <a:ext cx="5904657" cy="46085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1436">
                  <a:extLst>
                    <a:ext uri="{9D8B030D-6E8A-4147-A177-3AD203B41FA5}">
                      <a16:colId xmlns:a16="http://schemas.microsoft.com/office/drawing/2014/main" val="2821578468"/>
                    </a:ext>
                  </a:extLst>
                </a:gridCol>
                <a:gridCol w="1421121">
                  <a:extLst>
                    <a:ext uri="{9D8B030D-6E8A-4147-A177-3AD203B41FA5}">
                      <a16:colId xmlns:a16="http://schemas.microsoft.com/office/drawing/2014/main" val="3653038338"/>
                    </a:ext>
                  </a:extLst>
                </a:gridCol>
                <a:gridCol w="1421121">
                  <a:extLst>
                    <a:ext uri="{9D8B030D-6E8A-4147-A177-3AD203B41FA5}">
                      <a16:colId xmlns:a16="http://schemas.microsoft.com/office/drawing/2014/main" val="3603248798"/>
                    </a:ext>
                  </a:extLst>
                </a:gridCol>
                <a:gridCol w="1240979">
                  <a:extLst>
                    <a:ext uri="{9D8B030D-6E8A-4147-A177-3AD203B41FA5}">
                      <a16:colId xmlns:a16="http://schemas.microsoft.com/office/drawing/2014/main" val="3834214222"/>
                    </a:ext>
                  </a:extLst>
                </a:gridCol>
              </a:tblGrid>
              <a:tr h="55092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School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2020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2021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2021/20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51362237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Alicante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14.2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14.4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1.4%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45792108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Brüssel 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40.0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44.2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10.5%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35177691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Brüssel 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33.8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34.9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3.3%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97018306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Brüssel III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32.3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34.1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5.6%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96668520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Brüssel IV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29.9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30.7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2.7%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79081066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Brussels V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  3.0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9257304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Bergen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  9.5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  9.5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0.0%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65634107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Frankfurt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19.1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20.7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8.4%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6566078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Karlsruhe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14.0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14.2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1.4%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51325045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Luxemburg 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37.9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38.3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1.1%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72660391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Luxemburg II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32.4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33.3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2.8%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84221583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Mol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12.5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13.2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5.6%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8247223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 dirty="0">
                          <a:effectLst/>
                        </a:rPr>
                        <a:t>München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32.1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33.2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3.4%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7452117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Varese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19.7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19.6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-0.5%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4086118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just" rtl="0" fontAlgn="b"/>
                      <a:r>
                        <a:rPr lang="en-US" sz="1600" u="none" strike="noStrike">
                          <a:effectLst/>
                        </a:rPr>
                        <a:t>OSG*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15.8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  16.1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1.9%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1962799"/>
                  </a:ext>
                </a:extLst>
              </a:tr>
              <a:tr h="253599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TOTAL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</a:rPr>
                        <a:t>            343.1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            359.1 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</a:rPr>
                        <a:t>4.7%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56941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ScholaEuroptemp2</Template>
  <TotalTime>1347</TotalTime>
  <Words>829</Words>
  <Application>Microsoft Office PowerPoint</Application>
  <PresentationFormat>On-screen Show (4:3)</PresentationFormat>
  <Paragraphs>376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MS PGothic</vt:lpstr>
      <vt:lpstr>Arial</vt:lpstr>
      <vt:lpstr>Calibri</vt:lpstr>
      <vt:lpstr>Trebuchet MS</vt:lpstr>
      <vt:lpstr>Default Design</vt:lpstr>
      <vt:lpstr>DRAFT BUDGET 2021</vt:lpstr>
      <vt:lpstr>Draft Budget 2021:   Proposal to the Board of Governors</vt:lpstr>
      <vt:lpstr>Budget evolution 2015-2021</vt:lpstr>
      <vt:lpstr>School population:  evolution 2013 – 2020  </vt:lpstr>
      <vt:lpstr>Draft Budget 2021 - Expenditure</vt:lpstr>
      <vt:lpstr>Draft Budget 2021 - Expenditure</vt:lpstr>
      <vt:lpstr>PowerPoint Presentation</vt:lpstr>
      <vt:lpstr>Draft Budget 2021</vt:lpstr>
      <vt:lpstr>PowerPoint Presentation</vt:lpstr>
      <vt:lpstr>Draft Budget 2021  Revenue</vt:lpstr>
      <vt:lpstr>PowerPoint Presentation</vt:lpstr>
      <vt:lpstr>Cost per pupil 2012-2019 (EURO)</vt:lpstr>
      <vt:lpstr>Evolution of Budget (constant prices) and population 2014-2021 </vt:lpstr>
      <vt:lpstr>EU-contribution per Category I pupil  2012-2021</vt:lpstr>
      <vt:lpstr>2021 Draft Budget  Conclusions</vt:lpstr>
    </vt:vector>
  </TitlesOfParts>
  <Company>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Kari.kivinen</dc:creator>
  <cp:lastModifiedBy>ESCUDERO BUSTAMANTE Julio (OSG)</cp:lastModifiedBy>
  <cp:revision>264</cp:revision>
  <cp:lastPrinted>2020-03-09T18:12:13Z</cp:lastPrinted>
  <dcterms:created xsi:type="dcterms:W3CDTF">2012-03-12T10:59:18Z</dcterms:created>
  <dcterms:modified xsi:type="dcterms:W3CDTF">2020-04-09T14:14:00Z</dcterms:modified>
</cp:coreProperties>
</file>