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61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2912" y="1753848"/>
            <a:ext cx="8689976" cy="19985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E.S. CURRICULUM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1200" y="3950233"/>
            <a:ext cx="10693400" cy="1850959"/>
          </a:xfrm>
        </p:spPr>
        <p:txBody>
          <a:bodyPr>
            <a:normAutofit fontScale="55000" lnSpcReduction="20000"/>
          </a:bodyPr>
          <a:lstStyle/>
          <a:p>
            <a:endParaRPr lang="es-ES" dirty="0"/>
          </a:p>
          <a:p>
            <a:r>
              <a:rPr lang="es-E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presidency</a:t>
            </a:r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OF GOVERNORS </a:t>
            </a:r>
          </a:p>
          <a:p>
            <a:r>
              <a:rPr lang="es-E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15-17 APRIL 2020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686492-A56B-4A31-B06A-76D03FB49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646" y="166669"/>
            <a:ext cx="2815445" cy="83090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7562957-ABB5-4319-AB3C-01879B265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98" y="239214"/>
            <a:ext cx="3419475" cy="6858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5E5F360-FCD4-4098-A7BD-A5FA541D06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9174" y="239214"/>
            <a:ext cx="132490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790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228601"/>
            <a:ext cx="10364451" cy="114299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Reinforcing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SYLLABI and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ES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796143"/>
            <a:ext cx="10363826" cy="4490357"/>
          </a:xfrm>
        </p:spPr>
        <p:txBody>
          <a:bodyPr/>
          <a:lstStyle/>
          <a:p>
            <a:pPr marL="0" indent="0" algn="ctr">
              <a:buNone/>
            </a:pP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HOW?</a:t>
            </a: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Fostering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endParaRPr lang="es-E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compulsory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es-ES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syllabi</a:t>
            </a:r>
            <a:r>
              <a:rPr lang="es-ES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(2019-09-D-27)</a:t>
            </a: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Cross-curricular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syllabi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specially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marL="457200" lvl="1" indent="0">
              <a:buNone/>
            </a:pP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complementary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syllabus</a:t>
            </a:r>
          </a:p>
          <a:p>
            <a:endParaRPr lang="es-ES" cap="none" dirty="0"/>
          </a:p>
        </p:txBody>
      </p:sp>
    </p:spTree>
    <p:extLst>
      <p:ext uri="{BB962C8B-B14F-4D97-AF65-F5344CB8AC3E}">
        <p14:creationId xmlns:p14="http://schemas.microsoft.com/office/powerpoint/2010/main" val="34487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9395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Introducing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es-ES" sz="3100" b="1" cap="none" dirty="0">
                <a:latin typeface="Arial" panose="020B0604020202020204" pitchFamily="34" charset="0"/>
                <a:cs typeface="Arial" panose="020B0604020202020204" pitchFamily="34" charset="0"/>
              </a:rPr>
              <a:t> curricular </a:t>
            </a:r>
            <a:r>
              <a:rPr lang="es-ES" sz="31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s-ES" sz="31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to be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100" cap="none" dirty="0">
                <a:latin typeface="Arial" panose="020B0604020202020204" pitchFamily="34" charset="0"/>
                <a:cs typeface="Arial" panose="020B0604020202020204" pitchFamily="34" charset="0"/>
              </a:rPr>
              <a:t> S6/S7 </a:t>
            </a:r>
            <a:r>
              <a:rPr lang="es-ES" sz="31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2053883"/>
            <a:ext cx="10363826" cy="41019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HOW?</a:t>
            </a:r>
            <a:endParaRPr lang="es-E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Cross Curricular Project (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priorities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presidency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done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WG ‘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CCP and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syllabus as a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compulsory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  <a:endParaRPr lang="es-E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66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7965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Enhancing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149" y="1698172"/>
            <a:ext cx="10364451" cy="409302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HOW?</a:t>
            </a:r>
          </a:p>
          <a:p>
            <a:pPr marL="0" indent="0" algn="ctr">
              <a:buNone/>
            </a:pP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WSI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AES</a:t>
            </a:r>
          </a:p>
          <a:p>
            <a:pPr marL="0" indent="0" algn="ctr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WSI (2010-D-139-en-9)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includes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Ethos and </a:t>
            </a:r>
            <a:r>
              <a:rPr lang="es-ES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Climate</a:t>
            </a:r>
            <a:r>
              <a:rPr lang="es-ES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criterion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(II.1)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sphere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3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indicators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PROPOSAL: </a:t>
            </a:r>
          </a:p>
          <a:p>
            <a:pPr marL="457200" lvl="1" indent="0">
              <a:buNone/>
            </a:pP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a) Change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bullet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to: </a:t>
            </a:r>
            <a:r>
              <a:rPr lang="es-ES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totality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explicitly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integrated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 indent="0">
              <a:buNone/>
            </a:pP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 new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criterion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(II.5): “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encouraged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trough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multidisciplinary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es-ES" sz="2400" b="1" cap="none" dirty="0">
                <a:latin typeface="Arial" panose="020B0604020202020204" pitchFamily="34" charset="0"/>
                <a:cs typeface="Arial" panose="020B0604020202020204" pitchFamily="34" charset="0"/>
              </a:rPr>
              <a:t>-curricular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3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6655" y="773261"/>
            <a:ext cx="10363825" cy="112587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mandate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899138"/>
            <a:ext cx="10363826" cy="38920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Pedagogical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Reform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’, ‘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’ and ‘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Assurance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’,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OSG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‘Roles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Duties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Inspectors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</a:p>
          <a:p>
            <a:pPr marL="0" indent="0">
              <a:buNone/>
            </a:pPr>
            <a:endParaRPr lang="es-E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develop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PROPOSALS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enhancing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 dimensión</a:t>
            </a:r>
          </a:p>
          <a:p>
            <a:pPr marL="457200" lvl="1" indent="0">
              <a:buNone/>
            </a:pP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lvl="1"/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To design an ACTION PLAN with a view to </a:t>
            </a:r>
            <a:r>
              <a:rPr lang="en-U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human resources </a:t>
            </a: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needed to best assist the</a:t>
            </a:r>
            <a:r>
              <a:rPr lang="en-U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 Board of Inspectors</a:t>
            </a: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Pedagogical Unit </a:t>
            </a: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in their tasks and responsibilities</a:t>
            </a:r>
            <a:endParaRPr lang="es-ES" sz="22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2845393"/>
            <a:ext cx="10364451" cy="1596177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err="1"/>
              <a:t>Thank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your</a:t>
            </a:r>
            <a:r>
              <a:rPr lang="es-ES" b="1" dirty="0"/>
              <a:t> </a:t>
            </a:r>
            <a:r>
              <a:rPr lang="es-ES" b="1" dirty="0" err="1"/>
              <a:t>attention</a:t>
            </a:r>
            <a:br>
              <a:rPr lang="es-ES" b="1" dirty="0"/>
            </a:br>
            <a:r>
              <a:rPr lang="es-ES" b="1" dirty="0"/>
              <a:t>¡gracias por su atención!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702" y="239214"/>
            <a:ext cx="3605483" cy="900269"/>
          </a:xfrm>
          <a:prstGeom prst="rect">
            <a:avLst/>
          </a:prstGeom>
        </p:spPr>
      </p:pic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C070F6-DFF9-45A7-A898-CA6061C66D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7165" y="2845393"/>
            <a:ext cx="10363826" cy="3424107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0921334-5063-41B3-A689-D994C376C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98" y="239214"/>
            <a:ext cx="3419475" cy="6858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FF68A11-0391-4DCB-B580-0CA178D21A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9174" y="239214"/>
            <a:ext cx="132490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4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694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‘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’ in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2006600"/>
            <a:ext cx="10363826" cy="3784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plays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lang="es-ES" sz="2800" cap="none" dirty="0">
                <a:latin typeface="Arial" panose="020B0604020202020204" pitchFamily="34" charset="0"/>
                <a:cs typeface="Arial" panose="020B0604020202020204" pitchFamily="34" charset="0"/>
              </a:rPr>
              <a:t> role in:</a:t>
            </a:r>
          </a:p>
          <a:p>
            <a:pPr marL="0" indent="0">
              <a:buNone/>
            </a:pPr>
            <a:endParaRPr lang="es-ES" sz="28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strengthening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s-ES" sz="28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endParaRPr lang="es-ES" sz="28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s-ES" sz="2600" b="1" cap="none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es-ES" sz="2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endParaRPr lang="es-ES" sz="26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sense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, so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embrace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motto</a:t>
            </a:r>
            <a:r>
              <a:rPr lang="es-ES" sz="2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i="1" cap="none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‘UNITED IN DIVERSITY’</a:t>
            </a:r>
          </a:p>
          <a:p>
            <a:pPr marL="0" indent="0">
              <a:buNone/>
            </a:pPr>
            <a:endParaRPr lang="es-ES" cap="none" dirty="0"/>
          </a:p>
          <a:p>
            <a:endParaRPr lang="es-ES" cap="none" dirty="0"/>
          </a:p>
        </p:txBody>
      </p:sp>
    </p:spTree>
    <p:extLst>
      <p:ext uri="{BB962C8B-B14F-4D97-AF65-F5344CB8AC3E}">
        <p14:creationId xmlns:p14="http://schemas.microsoft.com/office/powerpoint/2010/main" val="181596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1658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THE TREATY ON EUROPEAN UNION </a:t>
            </a:r>
            <a:endParaRPr lang="es-ES" b="1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363826" cy="4523014"/>
          </a:xfrm>
        </p:spPr>
        <p:txBody>
          <a:bodyPr>
            <a:normAutofit fontScale="92500"/>
          </a:bodyPr>
          <a:lstStyle/>
          <a:p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founded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human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dignity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freedom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democracy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equality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rule of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human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minorities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pluralism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non-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justice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solidarity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equality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es-ES" sz="24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u="sng" cap="none" dirty="0" err="1">
                <a:latin typeface="Arial" panose="020B0604020202020204" pitchFamily="34" charset="0"/>
                <a:cs typeface="Arial" panose="020B0604020202020204" pitchFamily="34" charset="0"/>
              </a:rPr>
              <a:t>men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prevail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0" indent="0">
              <a:buNone/>
            </a:pPr>
            <a:endParaRPr lang="es-ES" sz="2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Union's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promote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well-being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peoples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marL="0" indent="0" algn="r">
              <a:buNone/>
            </a:pPr>
            <a:endParaRPr lang="es-E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Articles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2 and 3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727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ES" cap="none" dirty="0"/>
              <a:t> </a:t>
            </a:r>
            <a:r>
              <a:rPr lang="es-ES" sz="2000" cap="none" dirty="0">
                <a:latin typeface="Arial" panose="020B0604020202020204" pitchFamily="34" charset="0"/>
                <a:cs typeface="Arial" panose="020B0604020202020204" pitchFamily="34" charset="0"/>
              </a:rPr>
              <a:t>COUNCIL RECOMMENDATION OF 22 MAY 2018 </a:t>
            </a:r>
            <a:r>
              <a:rPr lang="en-US" sz="2000" cap="none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br>
              <a:rPr lang="en-US" sz="20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PROMOTING COMMON VALUES, INCLUSIVE EDUCATION, AND THE EUROPEAN DIMENSION OF TEACHING</a:t>
            </a:r>
            <a:endParaRPr lang="es-ES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increase the sharing of the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common values 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set out in article 2 of the Treaty on European Union; 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promote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active citizenship 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ethics education;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foster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tolerant and democratic attitudes and social, citizenship and intercultural competences 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in an open classroom climate;</a:t>
            </a:r>
          </a:p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critical thinking 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u="sng" cap="none" dirty="0">
                <a:latin typeface="Arial" panose="020B0604020202020204" pitchFamily="34" charset="0"/>
                <a:cs typeface="Arial" panose="020B0604020202020204" pitchFamily="34" charset="0"/>
              </a:rPr>
              <a:t>media literacy</a:t>
            </a: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dirty="0"/>
          </a:p>
          <a:p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805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8411" y="2943617"/>
            <a:ext cx="10502238" cy="218805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3200" dirty="0" err="1">
                <a:latin typeface="Arial" panose="020B0604020202020204" pitchFamily="34" charset="0"/>
                <a:cs typeface="Arial" panose="020B0604020202020204" pitchFamily="34" charset="0"/>
              </a:rPr>
              <a:t>Priority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2.1: </a:t>
            </a:r>
            <a:b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Embedding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strengthening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lifelong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</a:t>
            </a:r>
            <a:r>
              <a:rPr lang="es-ES" sz="3200" cap="none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cap="none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</a:t>
            </a:r>
            <a:endParaRPr lang="es-ES" sz="32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881544" y="928468"/>
            <a:ext cx="10215971" cy="17619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b="1" dirty="0" err="1"/>
              <a:t>Spanish</a:t>
            </a:r>
            <a:r>
              <a:rPr lang="es-ES" sz="3200" b="1" dirty="0"/>
              <a:t> </a:t>
            </a:r>
            <a:r>
              <a:rPr lang="es-ES" sz="3200" b="1" dirty="0" err="1"/>
              <a:t>presidency</a:t>
            </a:r>
            <a:endParaRPr lang="es-ES" sz="3200" b="1" dirty="0"/>
          </a:p>
          <a:p>
            <a:pPr marL="0" indent="0" algn="ctr">
              <a:buNone/>
            </a:pPr>
            <a:r>
              <a:rPr lang="es-ES" sz="3200" b="1" dirty="0"/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422897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8301"/>
            <a:ext cx="11518899" cy="113029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A MODEL WITH 20 COMPETENCES FOR DEMOCRATIC CULTURE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653" y="1498600"/>
            <a:ext cx="6582694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3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1338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</a:t>
            </a:r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endParaRPr lang="es-ES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460500"/>
            <a:ext cx="10364450" cy="3688275"/>
          </a:xfrm>
        </p:spPr>
        <p:txBody>
          <a:bodyPr>
            <a:noAutofit/>
          </a:bodyPr>
          <a:lstStyle/>
          <a:p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Modern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patience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determination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generations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tiredness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disappointment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skepticism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mistrust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voices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exclusion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intolerance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individualism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shelfishness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time in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es-ES" sz="2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s-ES" sz="2400" b="1" cap="none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400" b="1" cap="none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prevail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 err="1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democracy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freedom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solidarity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coexistence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acceptance</a:t>
            </a:r>
            <a:r>
              <a:rPr lang="es-ES" sz="22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s-ES" sz="22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hospitality</a:t>
            </a:r>
            <a:r>
              <a:rPr lang="es-E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461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2768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ES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  <a:endParaRPr lang="es-ES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485900"/>
            <a:ext cx="10363826" cy="4940300"/>
          </a:xfrm>
        </p:spPr>
        <p:txBody>
          <a:bodyPr>
            <a:normAutofit/>
          </a:bodyPr>
          <a:lstStyle/>
          <a:p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Educating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democratic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citizenship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multidisciplinary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combining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acquisition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attitudes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particularly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self-critical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disposition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culturally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diverse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societies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s-ES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underlining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particular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HISTORY TEACHING: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contributing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elimination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prejudice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stereotypes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/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highlighting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positive mutual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influences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religions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schools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thought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/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studying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critically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misuses</a:t>
            </a:r>
            <a:r>
              <a:rPr lang="es-ES" sz="1800" b="1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denials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falsifications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omissions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ignorance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re-appropriation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ideological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ends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/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proposing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positive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actors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EU) and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ambitions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sz="1800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1800" cap="none" dirty="0">
                <a:latin typeface="Arial" panose="020B0604020202020204" pitchFamily="34" charset="0"/>
                <a:cs typeface="Arial" panose="020B0604020202020204" pitchFamily="34" charset="0"/>
              </a:rPr>
              <a:t> EU.</a:t>
            </a:r>
          </a:p>
        </p:txBody>
      </p:sp>
    </p:spTree>
    <p:extLst>
      <p:ext uri="{BB962C8B-B14F-4D97-AF65-F5344CB8AC3E}">
        <p14:creationId xmlns:p14="http://schemas.microsoft.com/office/powerpoint/2010/main" val="4085567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0068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PROPOSALS of </a:t>
            </a:r>
            <a:r>
              <a:rPr lang="es-ES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s-ES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presidency</a:t>
            </a:r>
            <a:endParaRPr lang="es-E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397000"/>
            <a:ext cx="10363826" cy="439419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endParaRPr lang="es-ES" cap="none" dirty="0"/>
          </a:p>
          <a:p>
            <a:pPr marL="457200" indent="-457200">
              <a:buAutoNum type="arabicPeriod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Reinforcing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SYLLABI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ES.</a:t>
            </a:r>
          </a:p>
          <a:p>
            <a:pPr marL="457200" indent="-457200">
              <a:buAutoNum type="arabicPeriod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Introducing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civic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curricular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to be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S6/S7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Enhancing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European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dimension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control 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ES,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WSI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audits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of AES.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Mandating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WGs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(‘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Pedagogical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Reform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’ and ‘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’ in 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i="1" cap="none" dirty="0">
                <a:latin typeface="Arial" panose="020B0604020202020204" pitchFamily="34" charset="0"/>
                <a:cs typeface="Arial" panose="020B0604020202020204" pitchFamily="34" charset="0"/>
              </a:rPr>
              <a:t> ‘QA’ and ‘RDI’ 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: 	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DEVELOP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proposals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DESIGN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es-ES" b="1" cap="none" dirty="0">
                <a:latin typeface="Arial" panose="020B0604020202020204" pitchFamily="34" charset="0"/>
                <a:cs typeface="Arial" panose="020B0604020202020204" pitchFamily="34" charset="0"/>
              </a:rPr>
              <a:t> plan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OSG,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human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assist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Inspectors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Pedagogical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tasks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cap="none" dirty="0" err="1">
                <a:latin typeface="Arial" panose="020B0604020202020204" pitchFamily="34" charset="0"/>
                <a:cs typeface="Arial" panose="020B0604020202020204" pitchFamily="34" charset="0"/>
              </a:rPr>
              <a:t>responsibilitites</a:t>
            </a:r>
            <a:r>
              <a:rPr lang="es-ES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u="sng" strike="sngStrike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96415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561</TotalTime>
  <Words>1024</Words>
  <Application>Microsoft Office PowerPoint</Application>
  <PresentationFormat>Panorámica</PresentationFormat>
  <Paragraphs>80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Tw Cen MT</vt:lpstr>
      <vt:lpstr>Wingdings</vt:lpstr>
      <vt:lpstr>Gota</vt:lpstr>
      <vt:lpstr>European dimension and civic key competence  in the E.S. CURRICULUM </vt:lpstr>
      <vt:lpstr>the meaning of ‘being european’ in the european schools curriculum</vt:lpstr>
      <vt:lpstr>THE TREATY ON EUROPEAN UNION </vt:lpstr>
      <vt:lpstr> COUNCIL RECOMMENDATION OF 22 MAY 2018 ON  PROMOTING COMMON VALUES, INCLUSIVE EDUCATION, AND THE EUROPEAN DIMENSION OF TEACHING</vt:lpstr>
      <vt:lpstr>Priority 2.1:  Embedding and strengthening the key competences for lifelong learning in the Secondary curriculum</vt:lpstr>
      <vt:lpstr>A MODEL WITH 20 COMPETENCES FOR DEMOCRATIC CULTURE</vt:lpstr>
      <vt:lpstr>Our moment in history</vt:lpstr>
      <vt:lpstr>How to face this challenge</vt:lpstr>
      <vt:lpstr>PROPOSALS of the spanish presidency</vt:lpstr>
      <vt:lpstr>1. Reinforcing the presence of the civic competence in the SYLLABI and in the organization of studies of the ES</vt:lpstr>
      <vt:lpstr>2. Introducing the European dimension and civic competence as a core part of the cross curricular project to be developed by students in the S6/S7 cycle</vt:lpstr>
      <vt:lpstr>3. Enhancing the monitoring of the European dimension in the quality assurance of the ES  </vt:lpstr>
      <vt:lpstr>  4. PROPOSAL: Give a mandate to  existing Working Groups    </vt:lpstr>
      <vt:lpstr>Thank you for your attention ¡gracias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dimension and civic key competence in the curriculum of the e.s.</dc:title>
  <dc:creator>Garralón Barba, Javier</dc:creator>
  <cp:lastModifiedBy>antonia ruiz-esturla</cp:lastModifiedBy>
  <cp:revision>59</cp:revision>
  <dcterms:created xsi:type="dcterms:W3CDTF">2020-01-09T09:49:00Z</dcterms:created>
  <dcterms:modified xsi:type="dcterms:W3CDTF">2020-04-13T11:04:33Z</dcterms:modified>
</cp:coreProperties>
</file>