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61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12912" y="1753848"/>
            <a:ext cx="8689976" cy="199850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European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dimension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civic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competence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E.S. CURRICULUM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1200" y="3950233"/>
            <a:ext cx="10693400" cy="1850959"/>
          </a:xfrm>
        </p:spPr>
        <p:txBody>
          <a:bodyPr>
            <a:normAutofit fontScale="55000" lnSpcReduction="20000"/>
          </a:bodyPr>
          <a:lstStyle/>
          <a:p>
            <a:endParaRPr lang="es-ES" dirty="0"/>
          </a:p>
          <a:p>
            <a:r>
              <a:rPr lang="es-ES" sz="4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  <a:r>
              <a:rPr lang="es-E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4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r>
              <a:rPr lang="es-E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presidency</a:t>
            </a:r>
            <a:r>
              <a:rPr lang="es-E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E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OF GOVERNORS </a:t>
            </a:r>
          </a:p>
          <a:p>
            <a:r>
              <a:rPr lang="es-E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15-17 APRIL 2020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2686492-A56B-4A31-B06A-76D03FB49C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646" y="166669"/>
            <a:ext cx="2815445" cy="83090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7562957-ABB5-4319-AB3C-01879B2655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698" y="239214"/>
            <a:ext cx="3419475" cy="6858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5E5F360-FCD4-4098-A7BD-A5FA541D06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9174" y="239214"/>
            <a:ext cx="1324908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790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228601"/>
            <a:ext cx="10364451" cy="114299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Reinforcing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presence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civic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competence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SYLLABI and in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ES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1796143"/>
            <a:ext cx="10363826" cy="4490357"/>
          </a:xfrm>
        </p:spPr>
        <p:txBody>
          <a:bodyPr/>
          <a:lstStyle/>
          <a:p>
            <a:pPr marL="0" indent="0" algn="ctr">
              <a:buNone/>
            </a:pP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HOW?</a:t>
            </a:r>
          </a:p>
          <a:p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Fostering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European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dimension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es-ES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hours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Primary</a:t>
            </a:r>
            <a:endParaRPr lang="es-ES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Making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European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dimension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compulsory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element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2400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Secondary</a:t>
            </a:r>
            <a:r>
              <a:rPr lang="es-ES" sz="2400" i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syllabi</a:t>
            </a:r>
            <a:r>
              <a:rPr lang="es-ES" sz="2400" i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(2019-09-D-27)</a:t>
            </a:r>
          </a:p>
          <a:p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cap="none" dirty="0" err="1">
                <a:latin typeface="Arial" panose="020B0604020202020204" pitchFamily="34" charset="0"/>
                <a:cs typeface="Arial" panose="020B0604020202020204" pitchFamily="34" charset="0"/>
              </a:rPr>
              <a:t>possibilities</a:t>
            </a:r>
            <a:r>
              <a:rPr lang="es-ES" sz="2200" cap="none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lvl="1" indent="0">
              <a:buNone/>
            </a:pP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s-ES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Cross-curricular </a:t>
            </a:r>
            <a:r>
              <a:rPr lang="es-ES" sz="2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es-ES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2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s-ES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syllabi</a:t>
            </a:r>
            <a:r>
              <a:rPr lang="es-ES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specially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Ethics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</a:p>
          <a:p>
            <a:pPr marL="457200" lvl="1" indent="0">
              <a:buNone/>
            </a:pP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of a </a:t>
            </a:r>
            <a:r>
              <a:rPr lang="es-ES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2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complementary</a:t>
            </a:r>
            <a:r>
              <a:rPr lang="es-ES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ES" sz="2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course</a:t>
            </a:r>
            <a:r>
              <a:rPr lang="es-ES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ES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sz="2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es-ES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 syllabus</a:t>
            </a:r>
          </a:p>
          <a:p>
            <a:endParaRPr lang="es-ES" cap="none" dirty="0"/>
          </a:p>
        </p:txBody>
      </p:sp>
    </p:spTree>
    <p:extLst>
      <p:ext uri="{BB962C8B-B14F-4D97-AF65-F5344CB8AC3E}">
        <p14:creationId xmlns:p14="http://schemas.microsoft.com/office/powerpoint/2010/main" val="344875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9395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ES" sz="3100" cap="none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s-ES" sz="3100" cap="none" dirty="0" err="1">
                <a:latin typeface="Arial" panose="020B0604020202020204" pitchFamily="34" charset="0"/>
                <a:cs typeface="Arial" panose="020B0604020202020204" pitchFamily="34" charset="0"/>
              </a:rPr>
              <a:t>Introducing</a:t>
            </a:r>
            <a:r>
              <a:rPr lang="es-ES" sz="31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1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3100" cap="none" dirty="0">
                <a:latin typeface="Arial" panose="020B0604020202020204" pitchFamily="34" charset="0"/>
                <a:cs typeface="Arial" panose="020B0604020202020204" pitchFamily="34" charset="0"/>
              </a:rPr>
              <a:t> European </a:t>
            </a:r>
            <a:r>
              <a:rPr lang="es-ES" sz="3100" cap="none" dirty="0" err="1">
                <a:latin typeface="Arial" panose="020B0604020202020204" pitchFamily="34" charset="0"/>
                <a:cs typeface="Arial" panose="020B0604020202020204" pitchFamily="34" charset="0"/>
              </a:rPr>
              <a:t>dimension</a:t>
            </a:r>
            <a:r>
              <a:rPr lang="es-ES" sz="3100" cap="non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3100" cap="none" dirty="0" err="1">
                <a:latin typeface="Arial" panose="020B0604020202020204" pitchFamily="34" charset="0"/>
                <a:cs typeface="Arial" panose="020B0604020202020204" pitchFamily="34" charset="0"/>
              </a:rPr>
              <a:t>civic</a:t>
            </a:r>
            <a:r>
              <a:rPr lang="es-ES" sz="31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100" cap="none" dirty="0" err="1">
                <a:latin typeface="Arial" panose="020B0604020202020204" pitchFamily="34" charset="0"/>
                <a:cs typeface="Arial" panose="020B0604020202020204" pitchFamily="34" charset="0"/>
              </a:rPr>
              <a:t>competence</a:t>
            </a:r>
            <a:r>
              <a:rPr lang="es-ES" sz="3100" cap="none" dirty="0">
                <a:latin typeface="Arial" panose="020B0604020202020204" pitchFamily="34" charset="0"/>
                <a:cs typeface="Arial" panose="020B0604020202020204" pitchFamily="34" charset="0"/>
              </a:rPr>
              <a:t> as a </a:t>
            </a:r>
            <a:r>
              <a:rPr lang="es-ES" sz="3100" cap="none" dirty="0" err="1"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es-ES" sz="31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100" cap="none" dirty="0" err="1"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es-ES" sz="3100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31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31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1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cross</a:t>
            </a:r>
            <a:r>
              <a:rPr lang="es-ES" sz="3100" b="1" cap="none" dirty="0">
                <a:latin typeface="Arial" panose="020B0604020202020204" pitchFamily="34" charset="0"/>
                <a:cs typeface="Arial" panose="020B0604020202020204" pitchFamily="34" charset="0"/>
              </a:rPr>
              <a:t> curricular </a:t>
            </a:r>
            <a:r>
              <a:rPr lang="es-ES" sz="31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es-ES" sz="31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100" cap="none" dirty="0">
                <a:latin typeface="Arial" panose="020B0604020202020204" pitchFamily="34" charset="0"/>
                <a:cs typeface="Arial" panose="020B0604020202020204" pitchFamily="34" charset="0"/>
              </a:rPr>
              <a:t>to be </a:t>
            </a:r>
            <a:r>
              <a:rPr lang="es-ES" sz="3100" cap="none" dirty="0" err="1">
                <a:latin typeface="Arial" panose="020B0604020202020204" pitchFamily="34" charset="0"/>
                <a:cs typeface="Arial" panose="020B0604020202020204" pitchFamily="34" charset="0"/>
              </a:rPr>
              <a:t>developed</a:t>
            </a:r>
            <a:r>
              <a:rPr lang="es-ES" sz="31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100" cap="none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s-ES" sz="31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100" cap="none" dirty="0" err="1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s-ES" sz="3100" cap="non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31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3100" cap="none" dirty="0">
                <a:latin typeface="Arial" panose="020B0604020202020204" pitchFamily="34" charset="0"/>
                <a:cs typeface="Arial" panose="020B0604020202020204" pitchFamily="34" charset="0"/>
              </a:rPr>
              <a:t> S6/S7 </a:t>
            </a:r>
            <a:r>
              <a:rPr lang="es-ES" sz="3100" cap="none" dirty="0" err="1">
                <a:latin typeface="Arial" panose="020B0604020202020204" pitchFamily="34" charset="0"/>
                <a:cs typeface="Arial" panose="020B0604020202020204" pitchFamily="34" charset="0"/>
              </a:rPr>
              <a:t>cycle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2053883"/>
            <a:ext cx="10363826" cy="41019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HOW?</a:t>
            </a:r>
            <a:endParaRPr lang="es-E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Cross Curricular Project (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priorities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presidency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done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WG ‘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Secondary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European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dimension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CCP and in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syllabus as a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compulsory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element</a:t>
            </a:r>
            <a:endParaRPr lang="es-E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266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7965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Enhancing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European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dimension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es-E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assurance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b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149" y="1698172"/>
            <a:ext cx="10364451" cy="409302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HOW?</a:t>
            </a:r>
          </a:p>
          <a:p>
            <a:pPr marL="0" indent="0" algn="ctr">
              <a:buNone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WSI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audits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AES</a:t>
            </a:r>
          </a:p>
          <a:p>
            <a:pPr marL="0" indent="0" algn="ctr">
              <a:buNone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WSI (2010-D-139-en-9)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includes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es-ES" sz="2400" i="1" cap="none" dirty="0">
                <a:latin typeface="Arial" panose="020B0604020202020204" pitchFamily="34" charset="0"/>
                <a:cs typeface="Arial" panose="020B0604020202020204" pitchFamily="34" charset="0"/>
              </a:rPr>
              <a:t> Ethos and </a:t>
            </a:r>
            <a:r>
              <a:rPr lang="es-ES" sz="2400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Climate</a:t>
            </a:r>
            <a:r>
              <a:rPr lang="es-ES" sz="2400" i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criterion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(II.1)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sphere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and 3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indicators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PROPOSAL: </a:t>
            </a:r>
          </a:p>
          <a:p>
            <a:pPr marL="457200" lvl="1" indent="0">
              <a:buNone/>
            </a:pP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a) Change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to: </a:t>
            </a:r>
            <a:r>
              <a:rPr lang="es-ES" sz="2400" i="1" cap="none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totality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European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dimension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explicitly</a:t>
            </a:r>
            <a:r>
              <a:rPr lang="es-ES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integrated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teachers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fully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implemented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across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es-ES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1" indent="0">
              <a:buNone/>
            </a:pP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a new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criterion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(II.5): “</a:t>
            </a:r>
            <a:r>
              <a:rPr lang="es-ES" sz="2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Civic</a:t>
            </a:r>
            <a:r>
              <a:rPr lang="es-ES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competence</a:t>
            </a:r>
            <a:r>
              <a:rPr lang="es-ES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encouraged</a:t>
            </a:r>
            <a:r>
              <a:rPr lang="es-ES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2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developed</a:t>
            </a:r>
            <a:r>
              <a:rPr lang="es-ES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trough</a:t>
            </a:r>
            <a:r>
              <a:rPr lang="es-ES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sz="2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multidisciplinary</a:t>
            </a:r>
            <a:r>
              <a:rPr lang="es-ES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ES" sz="2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cross</a:t>
            </a:r>
            <a:r>
              <a:rPr lang="es-ES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-curricular </a:t>
            </a:r>
            <a:r>
              <a:rPr lang="es-ES" sz="2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30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6655" y="773261"/>
            <a:ext cx="10363825" cy="112587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b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s-E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mandate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existing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es-E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1899138"/>
            <a:ext cx="10363826" cy="38920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Pedagogical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Reform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’, ‘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Force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’ and ‘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Assurance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’, in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cooperation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OSG and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‘Roles and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Duties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Inspectors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</a:p>
          <a:p>
            <a:pPr marL="0" indent="0">
              <a:buNone/>
            </a:pPr>
            <a:endParaRPr lang="es-ES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ES" sz="22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cap="none" dirty="0" err="1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es-ES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PROPOSALS </a:t>
            </a:r>
            <a:r>
              <a:rPr lang="es-ES" sz="2200" cap="none" dirty="0" err="1">
                <a:latin typeface="Arial" panose="020B0604020202020204" pitchFamily="34" charset="0"/>
                <a:cs typeface="Arial" panose="020B0604020202020204" pitchFamily="34" charset="0"/>
              </a:rPr>
              <a:t>regarding</a:t>
            </a:r>
            <a:r>
              <a:rPr lang="es-ES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enhancing</a:t>
            </a:r>
            <a:r>
              <a:rPr lang="es-ES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cap="non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civic</a:t>
            </a:r>
            <a:r>
              <a:rPr lang="es-ES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competence</a:t>
            </a:r>
            <a:r>
              <a:rPr lang="es-ES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cap="none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s-ES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es-ES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 dimensión</a:t>
            </a:r>
          </a:p>
          <a:p>
            <a:pPr marL="457200" lvl="1" indent="0">
              <a:buNone/>
            </a:pPr>
            <a:r>
              <a:rPr lang="es-ES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lvl="1"/>
            <a:r>
              <a:rPr lang="en-US" sz="2200" cap="none" dirty="0">
                <a:latin typeface="Arial" panose="020B0604020202020204" pitchFamily="34" charset="0"/>
                <a:cs typeface="Arial" panose="020B0604020202020204" pitchFamily="34" charset="0"/>
              </a:rPr>
              <a:t>To design an ACTION PLAN with a view to </a:t>
            </a:r>
            <a:r>
              <a:rPr lang="en-US" sz="2200" cap="none" dirty="0" err="1">
                <a:latin typeface="Arial" panose="020B0604020202020204" pitchFamily="34" charset="0"/>
                <a:cs typeface="Arial" panose="020B0604020202020204" pitchFamily="34" charset="0"/>
              </a:rPr>
              <a:t>analysing</a:t>
            </a:r>
            <a:r>
              <a:rPr lang="en-US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human resources </a:t>
            </a:r>
            <a:r>
              <a:rPr lang="en-US" sz="2200" cap="none" dirty="0">
                <a:latin typeface="Arial" panose="020B0604020202020204" pitchFamily="34" charset="0"/>
                <a:cs typeface="Arial" panose="020B0604020202020204" pitchFamily="34" charset="0"/>
              </a:rPr>
              <a:t>needed to best assist the</a:t>
            </a:r>
            <a:r>
              <a:rPr lang="en-US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 Board of Inspectors</a:t>
            </a:r>
            <a:r>
              <a:rPr lang="en-US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Pedagogical Unit </a:t>
            </a:r>
            <a:r>
              <a:rPr lang="en-US" sz="2200" cap="none" dirty="0">
                <a:latin typeface="Arial" panose="020B0604020202020204" pitchFamily="34" charset="0"/>
                <a:cs typeface="Arial" panose="020B0604020202020204" pitchFamily="34" charset="0"/>
              </a:rPr>
              <a:t>in their tasks and responsibilities</a:t>
            </a:r>
            <a:endParaRPr lang="es-ES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ES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85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2845393"/>
            <a:ext cx="10364451" cy="1596177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b="1" dirty="0" err="1"/>
              <a:t>Thank</a:t>
            </a:r>
            <a:r>
              <a:rPr lang="es-ES" b="1" dirty="0"/>
              <a:t> </a:t>
            </a:r>
            <a:r>
              <a:rPr lang="es-ES" b="1" dirty="0" err="1"/>
              <a:t>you</a:t>
            </a:r>
            <a:r>
              <a:rPr lang="es-ES" b="1" dirty="0"/>
              <a:t> </a:t>
            </a:r>
            <a:r>
              <a:rPr lang="es-ES" b="1" dirty="0" err="1"/>
              <a:t>for</a:t>
            </a:r>
            <a:r>
              <a:rPr lang="es-ES" b="1" dirty="0"/>
              <a:t> </a:t>
            </a:r>
            <a:r>
              <a:rPr lang="es-ES" b="1" dirty="0" err="1"/>
              <a:t>your</a:t>
            </a:r>
            <a:r>
              <a:rPr lang="es-ES" b="1" dirty="0"/>
              <a:t> </a:t>
            </a:r>
            <a:r>
              <a:rPr lang="es-ES" b="1" dirty="0" err="1"/>
              <a:t>attention</a:t>
            </a:r>
            <a:br>
              <a:rPr lang="es-ES" b="1" dirty="0"/>
            </a:br>
            <a:r>
              <a:rPr lang="es-ES" b="1" dirty="0"/>
              <a:t>¡gracias por su atención!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702" y="239214"/>
            <a:ext cx="3605483" cy="900269"/>
          </a:xfrm>
          <a:prstGeom prst="rect">
            <a:avLst/>
          </a:prstGeom>
        </p:spPr>
      </p:pic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FC070F6-DFF9-45A7-A898-CA6061C66D0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87165" y="2845393"/>
            <a:ext cx="10363826" cy="3424107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0921334-5063-41B3-A689-D994C376CB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698" y="239214"/>
            <a:ext cx="3419475" cy="6858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FF68A11-0391-4DCB-B580-0CA178D21A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9174" y="239214"/>
            <a:ext cx="1324908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645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694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E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meaning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 ‘</a:t>
            </a:r>
            <a:r>
              <a:rPr lang="es-E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’ in </a:t>
            </a:r>
            <a:r>
              <a:rPr lang="es-E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schools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curriculum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2006600"/>
            <a:ext cx="10363826" cy="37845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plays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  <a:r>
              <a:rPr lang="es-E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role in:</a:t>
            </a:r>
          </a:p>
          <a:p>
            <a:pPr marL="0" indent="0">
              <a:buNone/>
            </a:pPr>
            <a:endParaRPr lang="es-E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strengthening</a:t>
            </a:r>
            <a:r>
              <a:rPr lang="es-E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 European </a:t>
            </a:r>
            <a:r>
              <a:rPr lang="es-ES" sz="2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identity</a:t>
            </a:r>
            <a:r>
              <a:rPr lang="es-E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2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es-E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endParaRPr lang="es-ES" sz="28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providing</a:t>
            </a:r>
            <a:r>
              <a:rPr lang="es-E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s-E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endParaRPr lang="es-ES" sz="28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600" b="1" cap="none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sz="26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es-ES" sz="26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  <a:r>
              <a:rPr lang="es-ES" sz="2600" b="1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26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ES" sz="26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ES" sz="26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lang="es-ES" sz="2600" b="1" cap="none" dirty="0">
                <a:latin typeface="Arial" panose="020B0604020202020204" pitchFamily="34" charset="0"/>
                <a:cs typeface="Arial" panose="020B0604020202020204" pitchFamily="34" charset="0"/>
              </a:rPr>
              <a:t> to be </a:t>
            </a:r>
            <a:r>
              <a:rPr lang="es-ES" sz="26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endParaRPr lang="es-ES" sz="26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sz="2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sense</a:t>
            </a:r>
            <a:r>
              <a:rPr lang="es-E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2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belonging</a:t>
            </a:r>
            <a:r>
              <a:rPr lang="es-E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ES" sz="2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 European </a:t>
            </a:r>
            <a:r>
              <a:rPr lang="es-ES" sz="2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es-E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, so </a:t>
            </a:r>
            <a:r>
              <a:rPr lang="es-ES" sz="2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E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E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s-ES" sz="2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fully</a:t>
            </a:r>
            <a:r>
              <a:rPr lang="es-E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 embrace </a:t>
            </a:r>
            <a:r>
              <a:rPr lang="es-ES" sz="2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motto</a:t>
            </a:r>
            <a:r>
              <a:rPr lang="es-E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i="1" cap="none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‘UNITED IN DIVERSITY’</a:t>
            </a:r>
          </a:p>
          <a:p>
            <a:pPr marL="0" indent="0">
              <a:buNone/>
            </a:pPr>
            <a:endParaRPr lang="es-ES" cap="none" dirty="0"/>
          </a:p>
          <a:p>
            <a:endParaRPr lang="es-ES" cap="none" dirty="0"/>
          </a:p>
        </p:txBody>
      </p:sp>
    </p:spTree>
    <p:extLst>
      <p:ext uri="{BB962C8B-B14F-4D97-AF65-F5344CB8AC3E}">
        <p14:creationId xmlns:p14="http://schemas.microsoft.com/office/powerpoint/2010/main" val="1815967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1658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THE TREATY ON EUROPEAN UNION </a:t>
            </a:r>
            <a:endParaRPr lang="es-ES" b="1" cap="none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1828800"/>
            <a:ext cx="10363826" cy="4523014"/>
          </a:xfrm>
        </p:spPr>
        <p:txBody>
          <a:bodyPr>
            <a:normAutofit fontScale="92500"/>
          </a:bodyPr>
          <a:lstStyle/>
          <a:p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Union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founded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respect</a:t>
            </a:r>
            <a:r>
              <a:rPr lang="es-ES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 human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dignity</a:t>
            </a:r>
            <a:r>
              <a:rPr lang="es-ES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freedom</a:t>
            </a:r>
            <a:r>
              <a:rPr lang="es-ES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democracy</a:t>
            </a:r>
            <a:r>
              <a:rPr lang="es-ES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equality</a:t>
            </a:r>
            <a:r>
              <a:rPr lang="es-ES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 rule of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es-ES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respect</a:t>
            </a:r>
            <a:r>
              <a:rPr lang="es-ES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 human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es-ES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lang="es-ES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es-ES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persons</a:t>
            </a:r>
            <a:r>
              <a:rPr lang="es-ES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belonging</a:t>
            </a:r>
            <a:r>
              <a:rPr lang="es-ES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minorities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states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in a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society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pluralism</a:t>
            </a:r>
            <a:r>
              <a:rPr lang="es-ES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, non-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discrimination</a:t>
            </a:r>
            <a:r>
              <a:rPr lang="es-ES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tolerance</a:t>
            </a:r>
            <a:r>
              <a:rPr lang="es-ES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justice</a:t>
            </a:r>
            <a:r>
              <a:rPr lang="es-ES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solidarity</a:t>
            </a:r>
            <a:r>
              <a:rPr lang="es-ES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equality</a:t>
            </a:r>
            <a:r>
              <a:rPr lang="es-ES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es-ES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es-ES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2400" u="sng" cap="none" dirty="0" err="1">
                <a:latin typeface="Arial" panose="020B0604020202020204" pitchFamily="34" charset="0"/>
                <a:cs typeface="Arial" panose="020B0604020202020204" pitchFamily="34" charset="0"/>
              </a:rPr>
              <a:t>men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prevail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marL="0" indent="0">
              <a:buNone/>
            </a:pPr>
            <a:endParaRPr lang="es-ES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Union's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promote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peace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well-being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peoples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marL="0" indent="0" algn="r">
              <a:buNone/>
            </a:pPr>
            <a:endParaRPr lang="es-ES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Articles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 2 and 3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1727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s-ES" cap="none" dirty="0"/>
              <a:t> </a:t>
            </a:r>
            <a:r>
              <a:rPr lang="es-ES" sz="2000" cap="none" dirty="0">
                <a:latin typeface="Arial" panose="020B0604020202020204" pitchFamily="34" charset="0"/>
                <a:cs typeface="Arial" panose="020B0604020202020204" pitchFamily="34" charset="0"/>
              </a:rPr>
              <a:t>COUNCIL RECOMMENDATION OF 22 MAY 2018 </a:t>
            </a:r>
            <a:r>
              <a:rPr lang="en-US" sz="2000" cap="none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br>
              <a:rPr lang="en-US" sz="20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PROMOTING COMMON VALUES, INCLUSIVE EDUCATION, AND THE EUROPEAN DIMENSION OF TEACHING</a:t>
            </a:r>
            <a:endParaRPr lang="es-E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States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increase the sharing of the </a:t>
            </a:r>
            <a:r>
              <a:rPr lang="en-US" b="1" u="sng" cap="none" dirty="0">
                <a:latin typeface="Arial" panose="020B0604020202020204" pitchFamily="34" charset="0"/>
                <a:cs typeface="Arial" panose="020B0604020202020204" pitchFamily="34" charset="0"/>
              </a:rPr>
              <a:t>common values </a:t>
            </a: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set out in article 2 of the Treaty on European Union; </a:t>
            </a:r>
          </a:p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promote </a:t>
            </a:r>
            <a:r>
              <a:rPr lang="en-US" b="1" u="sng" cap="none" dirty="0">
                <a:latin typeface="Arial" panose="020B0604020202020204" pitchFamily="34" charset="0"/>
                <a:cs typeface="Arial" panose="020B0604020202020204" pitchFamily="34" charset="0"/>
              </a:rPr>
              <a:t>active citizenship </a:t>
            </a: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b="1" u="sng" cap="none" dirty="0">
                <a:latin typeface="Arial" panose="020B0604020202020204" pitchFamily="34" charset="0"/>
                <a:cs typeface="Arial" panose="020B0604020202020204" pitchFamily="34" charset="0"/>
              </a:rPr>
              <a:t>ethics education;</a:t>
            </a:r>
          </a:p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foster </a:t>
            </a:r>
            <a:r>
              <a:rPr lang="en-US" b="1" u="sng" cap="none" dirty="0">
                <a:latin typeface="Arial" panose="020B0604020202020204" pitchFamily="34" charset="0"/>
                <a:cs typeface="Arial" panose="020B0604020202020204" pitchFamily="34" charset="0"/>
              </a:rPr>
              <a:t>tolerant and democratic attitudes and social, citizenship and intercultural competences </a:t>
            </a: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in an open classroom climate;</a:t>
            </a:r>
          </a:p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enhance </a:t>
            </a:r>
            <a:r>
              <a:rPr lang="en-US" b="1" u="sng" cap="none" dirty="0">
                <a:latin typeface="Arial" panose="020B0604020202020204" pitchFamily="34" charset="0"/>
                <a:cs typeface="Arial" panose="020B0604020202020204" pitchFamily="34" charset="0"/>
              </a:rPr>
              <a:t>critical thinking </a:t>
            </a: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b="1" u="sng" cap="none" dirty="0">
                <a:latin typeface="Arial" panose="020B0604020202020204" pitchFamily="34" charset="0"/>
                <a:cs typeface="Arial" panose="020B0604020202020204" pitchFamily="34" charset="0"/>
              </a:rPr>
              <a:t>media literacy</a:t>
            </a: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dirty="0"/>
          </a:p>
          <a:p>
            <a:endParaRPr lang="en-U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08057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8411" y="2943617"/>
            <a:ext cx="10502238" cy="218805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Priority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2.1: </a:t>
            </a:r>
            <a:b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cap="none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Embedding</a:t>
            </a:r>
            <a:r>
              <a:rPr lang="es-ES" sz="3200" cap="none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3200" cap="none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strengthening</a:t>
            </a:r>
            <a:r>
              <a:rPr lang="es-ES" sz="3200" cap="none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cap="none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3200" cap="none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cap="none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es-ES" sz="3200" cap="none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cap="none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competences</a:t>
            </a:r>
            <a:r>
              <a:rPr lang="es-ES" sz="3200" cap="none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cap="none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3200" cap="none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cap="none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lifelong</a:t>
            </a:r>
            <a:r>
              <a:rPr lang="es-ES" sz="3200" cap="none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cap="none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es-ES" sz="3200" cap="none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3200" cap="none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3200" cap="none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cap="none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</a:t>
            </a:r>
            <a:r>
              <a:rPr lang="es-ES" sz="3200" cap="none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cap="none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</a:t>
            </a:r>
            <a:endParaRPr lang="es-ES" sz="3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881544" y="928468"/>
            <a:ext cx="10215971" cy="17619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200" b="1" dirty="0" err="1"/>
              <a:t>Spanish</a:t>
            </a:r>
            <a:r>
              <a:rPr lang="es-ES" sz="3200" b="1" dirty="0"/>
              <a:t> </a:t>
            </a:r>
            <a:r>
              <a:rPr lang="es-ES" sz="3200" b="1" dirty="0" err="1"/>
              <a:t>presidency</a:t>
            </a:r>
            <a:endParaRPr lang="es-ES" sz="3200" b="1" dirty="0"/>
          </a:p>
          <a:p>
            <a:pPr marL="0" indent="0" algn="ctr">
              <a:buNone/>
            </a:pPr>
            <a:r>
              <a:rPr lang="es-ES" sz="3200" b="1" dirty="0"/>
              <a:t>2019-2020</a:t>
            </a:r>
          </a:p>
        </p:txBody>
      </p:sp>
    </p:spTree>
    <p:extLst>
      <p:ext uri="{BB962C8B-B14F-4D97-AF65-F5344CB8AC3E}">
        <p14:creationId xmlns:p14="http://schemas.microsoft.com/office/powerpoint/2010/main" val="4228977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8301"/>
            <a:ext cx="11518899" cy="113029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A MODEL WITH 20 COMPETENCES FOR DEMOCRATIC CULTURE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653" y="1498600"/>
            <a:ext cx="6582694" cy="51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533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1338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es-ES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</a:t>
            </a:r>
            <a:r>
              <a:rPr lang="es-ES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endParaRPr lang="es-ES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1460500"/>
            <a:ext cx="10364450" cy="3688275"/>
          </a:xfrm>
        </p:spPr>
        <p:txBody>
          <a:bodyPr>
            <a:noAutofit/>
          </a:bodyPr>
          <a:lstStyle/>
          <a:p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Modern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Europe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of a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effort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patience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determination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several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generations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signs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tiredness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disappointment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skepticism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mistrust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voices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call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division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exclusion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intolerance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individualism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shelfishness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time in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has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Union</a:t>
            </a:r>
            <a:r>
              <a:rPr lang="es-E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s-ES" sz="2400" b="1" cap="none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400" b="1" cap="non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</a:t>
            </a:r>
            <a:r>
              <a:rPr lang="es-ES" sz="2200" cap="none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200" cap="none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ES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cap="none" dirty="0" err="1">
                <a:latin typeface="Arial" panose="020B0604020202020204" pitchFamily="34" charset="0"/>
                <a:cs typeface="Arial" panose="020B0604020202020204" pitchFamily="34" charset="0"/>
              </a:rPr>
              <a:t>prevail</a:t>
            </a:r>
            <a:r>
              <a:rPr lang="es-ES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cap="none" dirty="0" err="1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es-ES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democracy</a:t>
            </a:r>
            <a:r>
              <a:rPr lang="es-ES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freedom</a:t>
            </a:r>
            <a:r>
              <a:rPr lang="es-ES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tolerance</a:t>
            </a:r>
            <a:r>
              <a:rPr lang="es-ES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solidarity</a:t>
            </a:r>
            <a:r>
              <a:rPr lang="es-ES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  <a:r>
              <a:rPr lang="es-ES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  <a:r>
              <a:rPr lang="es-ES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coexistence</a:t>
            </a:r>
            <a:r>
              <a:rPr lang="es-ES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peace</a:t>
            </a:r>
            <a:r>
              <a:rPr lang="es-ES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acceptance</a:t>
            </a:r>
            <a:r>
              <a:rPr lang="es-ES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cap="none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s-ES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hospitality</a:t>
            </a:r>
            <a:r>
              <a:rPr lang="es-ES" sz="2200" cap="non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4613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2768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s-ES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ES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</a:t>
            </a:r>
            <a:r>
              <a:rPr lang="es-ES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s-ES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</a:t>
            </a:r>
            <a:endParaRPr lang="es-ES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1485900"/>
            <a:ext cx="10363826" cy="4940300"/>
          </a:xfrm>
        </p:spPr>
        <p:txBody>
          <a:bodyPr>
            <a:normAutofit/>
          </a:bodyPr>
          <a:lstStyle/>
          <a:p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Educating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democratic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citizenship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multidisciplinary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approaches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combining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acquisition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attitudes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particularly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capacity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reflection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self-critical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disposition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culturally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diverse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societies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s-ES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underlining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particular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importance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HISTORY TEACHING: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/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contributing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elimination</a:t>
            </a:r>
            <a:r>
              <a:rPr lang="es-ES" sz="1800" b="1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1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prejudice</a:t>
            </a:r>
            <a:r>
              <a:rPr lang="es-ES" sz="1800" b="1" cap="non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1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stereotypes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2"/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highlighting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b="1" cap="none" dirty="0">
                <a:latin typeface="Arial" panose="020B0604020202020204" pitchFamily="34" charset="0"/>
                <a:cs typeface="Arial" panose="020B0604020202020204" pitchFamily="34" charset="0"/>
              </a:rPr>
              <a:t>positive mutual </a:t>
            </a:r>
            <a:r>
              <a:rPr lang="es-ES" sz="1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influences</a:t>
            </a:r>
            <a:r>
              <a:rPr lang="es-ES" sz="18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religions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schools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thought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2"/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studying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critically</a:t>
            </a:r>
            <a:r>
              <a:rPr lang="es-ES" sz="18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misuses</a:t>
            </a:r>
            <a:r>
              <a:rPr lang="es-ES" sz="1800" b="1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1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denials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historical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falsifications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omissions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ignorance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re-appropriation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ideological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ends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2"/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proposing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positive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actors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construction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EU) and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ambitions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EU.</a:t>
            </a:r>
          </a:p>
        </p:txBody>
      </p:sp>
    </p:spTree>
    <p:extLst>
      <p:ext uri="{BB962C8B-B14F-4D97-AF65-F5344CB8AC3E}">
        <p14:creationId xmlns:p14="http://schemas.microsoft.com/office/powerpoint/2010/main" val="4085567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0068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PROPOSALS of </a:t>
            </a:r>
            <a:r>
              <a:rPr lang="es-ES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presidency</a:t>
            </a:r>
            <a:endParaRPr lang="es-E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1397000"/>
            <a:ext cx="10363826" cy="439419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endParaRPr lang="es-ES" cap="none" dirty="0"/>
          </a:p>
          <a:p>
            <a:pPr marL="457200" indent="-457200">
              <a:buAutoNum type="arabicPeriod"/>
            </a:pP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Reinforcing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presence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civic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competence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European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dimension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SYLLABI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and in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ES.</a:t>
            </a:r>
          </a:p>
          <a:p>
            <a:pPr marL="457200" indent="-457200">
              <a:buAutoNum type="arabicPeriod"/>
            </a:pP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Introducing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European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dimension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civic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competence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as a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cross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 curricular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to be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developed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S6/S7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cycle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Enhancing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European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dimension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 control 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ES,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WSI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audits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of AES.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Mandating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existing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WGs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 (‘</a:t>
            </a:r>
            <a:r>
              <a:rPr lang="es-ES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Pedagogical</a:t>
            </a:r>
            <a:r>
              <a:rPr lang="es-ES" i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Reform</a:t>
            </a:r>
            <a:r>
              <a:rPr lang="es-ES" i="1" cap="none" dirty="0">
                <a:latin typeface="Arial" panose="020B0604020202020204" pitchFamily="34" charset="0"/>
                <a:cs typeface="Arial" panose="020B0604020202020204" pitchFamily="34" charset="0"/>
              </a:rPr>
              <a:t>’ and ‘</a:t>
            </a:r>
            <a:r>
              <a:rPr lang="es-ES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r>
              <a:rPr lang="es-ES" i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Force</a:t>
            </a:r>
            <a:r>
              <a:rPr lang="es-ES" i="1" cap="none" dirty="0">
                <a:latin typeface="Arial" panose="020B0604020202020204" pitchFamily="34" charset="0"/>
                <a:cs typeface="Arial" panose="020B0604020202020204" pitchFamily="34" charset="0"/>
              </a:rPr>
              <a:t>’ in </a:t>
            </a:r>
            <a:r>
              <a:rPr lang="es-ES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cooperation</a:t>
            </a:r>
            <a:r>
              <a:rPr lang="es-ES" i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ES" i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i="1" cap="none" dirty="0">
                <a:latin typeface="Arial" panose="020B0604020202020204" pitchFamily="34" charset="0"/>
                <a:cs typeface="Arial" panose="020B0604020202020204" pitchFamily="34" charset="0"/>
              </a:rPr>
              <a:t> ‘QA’ and ‘RDI’ 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: 	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DEVELOP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proposals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DESIGN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es-ES" b="1" cap="none" dirty="0">
                <a:latin typeface="Arial" panose="020B0604020202020204" pitchFamily="34" charset="0"/>
                <a:cs typeface="Arial" panose="020B0604020202020204" pitchFamily="34" charset="0"/>
              </a:rPr>
              <a:t> plan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cooperation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OSG,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human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assist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Inspectors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Pedagogical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responsibilitites</a:t>
            </a:r>
            <a:r>
              <a:rPr lang="es-ES" cap="non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u="sng" strike="sngStrike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496415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561</TotalTime>
  <Words>1024</Words>
  <Application>Microsoft Office PowerPoint</Application>
  <PresentationFormat>Panorámica</PresentationFormat>
  <Paragraphs>80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Courier New</vt:lpstr>
      <vt:lpstr>Tw Cen MT</vt:lpstr>
      <vt:lpstr>Wingdings</vt:lpstr>
      <vt:lpstr>Gota</vt:lpstr>
      <vt:lpstr>European dimension and civic key competence  in the E.S. CURRICULUM </vt:lpstr>
      <vt:lpstr>the meaning of ‘being european’ in the european schools curriculum</vt:lpstr>
      <vt:lpstr>THE TREATY ON EUROPEAN UNION </vt:lpstr>
      <vt:lpstr> COUNCIL RECOMMENDATION OF 22 MAY 2018 ON  PROMOTING COMMON VALUES, INCLUSIVE EDUCATION, AND THE EUROPEAN DIMENSION OF TEACHING</vt:lpstr>
      <vt:lpstr>Priority 2.1:  Embedding and strengthening the key competences for lifelong learning in the Secondary curriculum</vt:lpstr>
      <vt:lpstr>A MODEL WITH 20 COMPETENCES FOR DEMOCRATIC CULTURE</vt:lpstr>
      <vt:lpstr>Our moment in history</vt:lpstr>
      <vt:lpstr>How to face this challenge</vt:lpstr>
      <vt:lpstr>PROPOSALS of the spanish presidency</vt:lpstr>
      <vt:lpstr>1. Reinforcing the presence of the civic competence in the SYLLABI and in the organization of studies of the ES</vt:lpstr>
      <vt:lpstr>2. Introducing the European dimension and civic competence as a core part of the cross curricular project to be developed by students in the S6/S7 cycle</vt:lpstr>
      <vt:lpstr>3. Enhancing the monitoring of the European dimension in the quality assurance of the ES  </vt:lpstr>
      <vt:lpstr>  4. PROPOSAL: Give a mandate to  existing Working Groups    </vt:lpstr>
      <vt:lpstr>Thank you for your attention ¡gracias por su atención!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dimension and civic key competence in the curriculum of the e.s.</dc:title>
  <dc:creator>Garralón Barba, Javier</dc:creator>
  <cp:lastModifiedBy>antonia ruiz-esturla</cp:lastModifiedBy>
  <cp:revision>59</cp:revision>
  <dcterms:created xsi:type="dcterms:W3CDTF">2020-01-09T09:49:00Z</dcterms:created>
  <dcterms:modified xsi:type="dcterms:W3CDTF">2020-04-13T11:04:33Z</dcterms:modified>
</cp:coreProperties>
</file>